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12" r:id="rId2"/>
    <p:sldId id="313" r:id="rId3"/>
    <p:sldId id="316" r:id="rId4"/>
    <p:sldId id="318" r:id="rId5"/>
    <p:sldId id="319" r:id="rId6"/>
    <p:sldId id="320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66DC69FB-4A4D-4C1A-B458-2CB2FF39F495}">
          <p14:sldIdLst>
            <p14:sldId id="312"/>
            <p14:sldId id="313"/>
            <p14:sldId id="316"/>
            <p14:sldId id="318"/>
            <p14:sldId id="319"/>
            <p14:sldId id="320"/>
            <p14:sldId id="270"/>
          </p14:sldIdLst>
        </p14:section>
        <p14:section name="Раздел без заголовка" id="{7572AD3B-8481-42A5-AC76-6C23BADF9CE3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стровский Станислав" initials="ОС" lastIdx="1" clrIdx="0">
    <p:extLst>
      <p:ext uri="{19B8F6BF-5375-455C-9EA6-DF929625EA0E}">
        <p15:presenceInfo xmlns:p15="http://schemas.microsoft.com/office/powerpoint/2012/main" userId="a33b61cc9ac592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FF"/>
    <a:srgbClr val="EBECEC"/>
    <a:srgbClr val="FF2661"/>
    <a:srgbClr val="0D3C61"/>
    <a:srgbClr val="D72648"/>
    <a:srgbClr val="009644"/>
    <a:srgbClr val="00A7EC"/>
    <a:srgbClr val="FF0050"/>
    <a:srgbClr val="00B0F0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498" autoAdjust="0"/>
  </p:normalViewPr>
  <p:slideViewPr>
    <p:cSldViewPr>
      <p:cViewPr varScale="1">
        <p:scale>
          <a:sx n="76" d="100"/>
          <a:sy n="76" d="100"/>
        </p:scale>
        <p:origin x="1266" y="45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130FC-5485-4BF3-918B-803FE61CAB42}" type="datetimeFigureOut">
              <a:rPr lang="ru-RU" smtClean="0"/>
              <a:t>10.09.2025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C3E5-4D9F-455B-9E87-5A0F6EFBCCE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958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30E1A-F8B7-4966-80C4-CBC2CB24E393}" type="datetimeFigureOut">
              <a:rPr lang="ru-RU" smtClean="0"/>
              <a:pPr/>
              <a:t>10.09.2025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937E0-16F1-4E42-984A-FBAD9BB0BE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www1.fips.ru/registers-doc-view/fips_servlet?DB=RUDE&amp;rn=8084&amp;DocNumber=120651&amp;TypeFile=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m.su/images/file/%D0%A2%D0%BE%D0%B2%D0%B0%D1%80%D0%BD%D1%8B%D0%B9%20%D0%B7%D0%BD%D0%B0%D0%BA.pdf" TargetMode="External"/><Relationship Id="rId5" Type="http://schemas.openxmlformats.org/officeDocument/2006/relationships/hyperlink" Target="https://crm.su/images/file/%D0%9F%D0%B0%D1%82%D0%B5%D0%BD%D1%82%20%D0%A1%D0%A0%D0%9C%20%D0%A1%D0%B8%D1%81%D1%82%D0%B5%D0%BC%D1%81.pdf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crm.su/images/file/%D0%A2%D0%BE%D0%B2%D0%B0%D1%80%D0%BD%D1%8B%D0%B9%20%D0%B7%D0%BD%D0%B0%D0%BA.pdf" TargetMode="External"/><Relationship Id="rId3" Type="http://schemas.openxmlformats.org/officeDocument/2006/relationships/image" Target="../media/image5.png"/><Relationship Id="rId7" Type="http://schemas.openxmlformats.org/officeDocument/2006/relationships/hyperlink" Target="https://crm.su/images/file/%D0%9F%D0%B0%D1%82%D0%B5%D0%BD%D1%82%20%D0%A1%D0%A0%D0%9C%20%D0%A1%D0%B8%D1%81%D1%82%D0%B5%D0%BC%D1%81.pdf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hyperlink" Target="https://crm.su/urinfo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m.su/qa.pdf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crm.su/?api3&amp;ref=d28e52bb241ab974e5aa13f4cdf1cc38" TargetMode="External"/><Relationship Id="rId3" Type="http://schemas.openxmlformats.org/officeDocument/2006/relationships/image" Target="../media/image10.png"/><Relationship Id="rId7" Type="http://schemas.openxmlformats.org/officeDocument/2006/relationships/hyperlink" Target="https://crm.su/urinfo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m.su/images/file/%D0%A2%D0%BE%D0%B2%D0%B0%D1%80%D0%BD%D1%8B%D0%B9%20%D0%B7%D0%BD%D0%B0%D0%BA.pdf" TargetMode="External"/><Relationship Id="rId5" Type="http://schemas.openxmlformats.org/officeDocument/2006/relationships/hyperlink" Target="https://crm.su/images/file/%D0%9F%D0%B0%D1%82%D0%B5%D0%BD%D1%82%20%D0%A1%D0%A0%D0%9C%20%D0%A1%D0%B8%D1%81%D1%82%D0%B5%D0%BC%D1%81.pdf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crm.su/?api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20164-6621-41B2-A8EB-A88FFEBA7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AEF2992-C912-4963-896A-EF9B74B117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Frame 3.png" descr="Frame 3.png">
            <a:extLst>
              <a:ext uri="{FF2B5EF4-FFF2-40B4-BE49-F238E27FC236}">
                <a16:creationId xmlns:a16="http://schemas.microsoft.com/office/drawing/2014/main" id="{ACFAF02A-FD5A-4D0B-A46F-2F7FEE2D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805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logo_crm.png" descr="logo_crm.png">
            <a:extLst>
              <a:ext uri="{FF2B5EF4-FFF2-40B4-BE49-F238E27FC236}">
                <a16:creationId xmlns:a16="http://schemas.microsoft.com/office/drawing/2014/main" id="{AB03014B-25BA-4CA8-81FF-6071B2FB2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67" y="619952"/>
            <a:ext cx="1564356" cy="722212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Рисунок 6" descr="разделитель.png">
            <a:extLst>
              <a:ext uri="{FF2B5EF4-FFF2-40B4-BE49-F238E27FC236}">
                <a16:creationId xmlns:a16="http://schemas.microsoft.com/office/drawing/2014/main" id="{45FF3063-95F2-42F6-AE05-16B61F1560A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5526147"/>
            <a:ext cx="9144000" cy="101600"/>
          </a:xfrm>
          <a:prstGeom prst="rect">
            <a:avLst/>
          </a:prstGeom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7FCEB7AD-1E1E-49CF-BF7E-852E6D66C62D}"/>
              </a:ext>
            </a:extLst>
          </p:cNvPr>
          <p:cNvSpPr txBox="1"/>
          <p:nvPr/>
        </p:nvSpPr>
        <p:spPr>
          <a:xfrm>
            <a:off x="813367" y="3493261"/>
            <a:ext cx="239048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600" i="1" dirty="0">
                <a:solidFill>
                  <a:srgbClr val="1EB4FF"/>
                </a:solidFill>
                <a:latin typeface="Open Sans "/>
              </a:rPr>
              <a:t>Информация в режиме</a:t>
            </a:r>
          </a:p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600" i="1" dirty="0">
                <a:solidFill>
                  <a:srgbClr val="1EB4FF"/>
                </a:solidFill>
                <a:latin typeface="Open Sans "/>
              </a:rPr>
              <a:t>реального времени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3ACC3945-4353-48B3-B931-DF89C3E90EED}"/>
              </a:ext>
            </a:extLst>
          </p:cNvPr>
          <p:cNvSpPr txBox="1"/>
          <p:nvPr/>
        </p:nvSpPr>
        <p:spPr>
          <a:xfrm>
            <a:off x="807620" y="2598381"/>
            <a:ext cx="5015025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5200" b="1" dirty="0"/>
              <a:t>Подключение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B70ECD5A-830C-48A3-9682-79F06771E103}"/>
              </a:ext>
            </a:extLst>
          </p:cNvPr>
          <p:cNvSpPr txBox="1"/>
          <p:nvPr/>
        </p:nvSpPr>
        <p:spPr>
          <a:xfrm>
            <a:off x="7489361" y="5095280"/>
            <a:ext cx="11796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г. </a:t>
            </a:r>
            <a:r>
              <a:rPr dirty="0" err="1"/>
              <a:t>Москва</a:t>
            </a:r>
            <a:r>
              <a:rPr dirty="0"/>
              <a:t> 202</a:t>
            </a:r>
            <a:r>
              <a:rPr lang="ru-RU" dirty="0"/>
              <a:t>5 </a:t>
            </a:r>
            <a:r>
              <a:rPr dirty="0"/>
              <a:t>г.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AC737-9C6B-4E9B-B0CE-0183612A8CA0}"/>
              </a:ext>
            </a:extLst>
          </p:cNvPr>
          <p:cNvSpPr txBox="1"/>
          <p:nvPr/>
        </p:nvSpPr>
        <p:spPr>
          <a:xfrm>
            <a:off x="2267744" y="5759307"/>
            <a:ext cx="8424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FF4286"/>
                </a:solidFill>
                <a:latin typeface="Open Sans"/>
                <a:ea typeface="Lato" pitchFamily="34" charset="0"/>
                <a:cs typeface="Lato" pitchFamily="34" charset="0"/>
              </a:rPr>
              <a:t>Все права защищены.     </a:t>
            </a:r>
            <a:r>
              <a:rPr lang="ru-RU" sz="900" b="1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Патент</a:t>
            </a:r>
            <a:r>
              <a:rPr lang="ru-RU" sz="900" b="1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</a:rPr>
              <a:t> </a:t>
            </a:r>
            <a:r>
              <a:rPr lang="ru-RU" sz="900" dirty="0">
                <a:solidFill>
                  <a:schemeClr val="bg1"/>
                </a:solidFill>
                <a:latin typeface="Open Sans"/>
              </a:rPr>
              <a:t>№2018612872 от 01.03.2018 г</a:t>
            </a:r>
            <a:r>
              <a:rPr lang="ru-RU" sz="1000" dirty="0">
                <a:solidFill>
                  <a:schemeClr val="bg1"/>
                </a:solidFill>
                <a:latin typeface="Open Sans"/>
              </a:rPr>
              <a:t>. </a:t>
            </a:r>
          </a:p>
          <a:p>
            <a:r>
              <a:rPr lang="ru-RU" sz="1000" dirty="0">
                <a:solidFill>
                  <a:schemeClr val="bg1"/>
                </a:solidFill>
                <a:latin typeface="Open Sans"/>
              </a:rPr>
              <a:t>                                                      </a:t>
            </a:r>
            <a:r>
              <a:rPr lang="ru-RU" sz="1000" b="1" dirty="0">
                <a:solidFill>
                  <a:srgbClr val="00A7E2"/>
                </a:solidFill>
                <a:latin typeface="Open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Товарный знак </a:t>
            </a:r>
            <a:r>
              <a:rPr lang="ru-RU" sz="1000" dirty="0">
                <a:solidFill>
                  <a:schemeClr val="bg1"/>
                </a:solidFill>
                <a:latin typeface="Open Sans"/>
              </a:rPr>
              <a:t>№715218 от 07.06.2019 г.</a:t>
            </a:r>
            <a:r>
              <a:rPr lang="ru-RU" sz="1000" dirty="0">
                <a:solidFill>
                  <a:schemeClr val="bg1"/>
                </a:solidFill>
                <a:latin typeface="Open Sans"/>
                <a:ea typeface="Lato" pitchFamily="34" charset="0"/>
                <a:cs typeface="Lato" pitchFamily="34" charset="0"/>
              </a:rPr>
              <a:t>  </a:t>
            </a:r>
            <a:endParaRPr lang="en-US" sz="1000" dirty="0">
              <a:solidFill>
                <a:schemeClr val="bg1"/>
              </a:solidFill>
              <a:latin typeface="Open Sans"/>
              <a:ea typeface="Lato" pitchFamily="34" charset="0"/>
              <a:cs typeface="Lato" pitchFamily="34" charset="0"/>
            </a:endParaRPr>
          </a:p>
          <a:p>
            <a:r>
              <a:rPr lang="ru-RU" sz="9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                                                           </a:t>
            </a:r>
            <a:r>
              <a:rPr lang="ru-RU" sz="900" b="1" dirty="0">
                <a:solidFill>
                  <a:srgbClr val="00A7E2"/>
                </a:solidFill>
                <a:latin typeface="Open Sans Regular"/>
                <a:ea typeface="Open Sans Regular"/>
                <a:cs typeface="Open Sans Regular"/>
                <a:sym typeface="Open Sans Regular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Промышленный образец </a:t>
            </a:r>
            <a:r>
              <a:rPr lang="ru-RU" sz="9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№120651 от 21.07.2020 г. </a:t>
            </a:r>
          </a:p>
          <a:p>
            <a:r>
              <a:rPr lang="ru-RU" sz="9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                                                          </a:t>
            </a:r>
            <a:r>
              <a:rPr lang="ru-RU" sz="1000" b="1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</a:rPr>
              <a:t>Тел:</a:t>
            </a:r>
            <a:r>
              <a:rPr lang="ru-RU" sz="1000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</a:rPr>
              <a:t> </a:t>
            </a:r>
            <a:r>
              <a:rPr lang="ru-RU" sz="1000" dirty="0">
                <a:solidFill>
                  <a:srgbClr val="FF4286"/>
                </a:solidFill>
                <a:latin typeface="Open Sans"/>
                <a:ea typeface="Lato" pitchFamily="34" charset="0"/>
                <a:cs typeface="Lato" pitchFamily="34" charset="0"/>
              </a:rPr>
              <a:t>8 800 500 98 89 </a:t>
            </a:r>
            <a:r>
              <a:rPr lang="ru-RU" sz="1000" dirty="0">
                <a:solidFill>
                  <a:schemeClr val="bg1"/>
                </a:solidFill>
                <a:latin typeface="Open Sans"/>
                <a:ea typeface="Lato" pitchFamily="34" charset="0"/>
                <a:cs typeface="Lato" pitchFamily="34" charset="0"/>
              </a:rPr>
              <a:t>/</a:t>
            </a:r>
            <a:r>
              <a:rPr lang="en-US" sz="1000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</a:rPr>
              <a:t> marketing@crm.su</a:t>
            </a:r>
            <a:r>
              <a:rPr lang="ru-RU" sz="1000" dirty="0">
                <a:solidFill>
                  <a:srgbClr val="00A7E2"/>
                </a:solidFill>
                <a:latin typeface="Open Sans"/>
                <a:ea typeface="Lato" pitchFamily="34" charset="0"/>
                <a:cs typeface="Lato" pitchFamily="34" charset="0"/>
              </a:rPr>
              <a:t> </a:t>
            </a:r>
          </a:p>
        </p:txBody>
      </p:sp>
      <p:pic>
        <p:nvPicPr>
          <p:cNvPr id="12" name="Рисунок 11" descr="разделитель.png">
            <a:extLst>
              <a:ext uri="{FF2B5EF4-FFF2-40B4-BE49-F238E27FC236}">
                <a16:creationId xmlns:a16="http://schemas.microsoft.com/office/drawing/2014/main" id="{D7D8D717-DE80-4DE1-A87B-3F3D9A4D288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708255" y="6118997"/>
            <a:ext cx="771175" cy="51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21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онтажная область 5@4x-100.jpg"/>
          <p:cNvPicPr>
            <a:picLocks noChangeAspect="1"/>
          </p:cNvPicPr>
          <p:nvPr/>
        </p:nvPicPr>
        <p:blipFill>
          <a:blip r:embed="rId2" cstate="print"/>
          <a:srcRect l="8714" t="1167" r="9359" b="52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93" y="162417"/>
            <a:ext cx="1080120" cy="559580"/>
          </a:xfrm>
          <a:prstGeom prst="rect">
            <a:avLst/>
          </a:prstGeom>
        </p:spPr>
      </p:pic>
      <p:pic>
        <p:nvPicPr>
          <p:cNvPr id="9" name="Рисунок 8" descr="разделит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2176"/>
            <a:ext cx="9144000" cy="101599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89607" y="1086134"/>
            <a:ext cx="8964785" cy="584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endParaRPr lang="ru-RU" sz="1800" dirty="0">
              <a:solidFill>
                <a:srgbClr val="0D3C6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735CC2F-69EE-4668-B814-7E0DEE0F2663}"/>
              </a:ext>
            </a:extLst>
          </p:cNvPr>
          <p:cNvSpPr txBox="1">
            <a:spLocks/>
          </p:cNvSpPr>
          <p:nvPr/>
        </p:nvSpPr>
        <p:spPr>
          <a:xfrm>
            <a:off x="7020272" y="196631"/>
            <a:ext cx="1959091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EXPERT</a:t>
            </a:r>
            <a:endParaRPr lang="ru-RU" sz="2400" b="1" dirty="0">
              <a:solidFill>
                <a:srgbClr val="0D3C6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Содержимое 2">
            <a:extLst>
              <a:ext uri="{FF2B5EF4-FFF2-40B4-BE49-F238E27FC236}">
                <a16:creationId xmlns:a16="http://schemas.microsoft.com/office/drawing/2014/main" id="{221B6F1D-F610-4F8C-9144-B049124A79B5}"/>
              </a:ext>
            </a:extLst>
          </p:cNvPr>
          <p:cNvSpPr txBox="1">
            <a:spLocks/>
          </p:cNvSpPr>
          <p:nvPr/>
        </p:nvSpPr>
        <p:spPr>
          <a:xfrm>
            <a:off x="611560" y="1079254"/>
            <a:ext cx="8084992" cy="572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Ежедневно на 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в 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Online 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режиме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поступает  от  7 000  до 20 000 тысяч протоколов победителей тендеров.    </a:t>
            </a:r>
            <a:endParaRPr lang="ru-RU" sz="14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0" name="Содержимое 2">
            <a:extLst>
              <a:ext uri="{FF2B5EF4-FFF2-40B4-BE49-F238E27FC236}">
                <a16:creationId xmlns:a16="http://schemas.microsoft.com/office/drawing/2014/main" id="{F5752C53-F916-49E0-9886-B8BA8EB9F2B9}"/>
              </a:ext>
            </a:extLst>
          </p:cNvPr>
          <p:cNvSpPr txBox="1">
            <a:spLocks/>
          </p:cNvSpPr>
          <p:nvPr/>
        </p:nvSpPr>
        <p:spPr>
          <a:xfrm>
            <a:off x="616002" y="1743943"/>
            <a:ext cx="8084992" cy="1563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Платформа 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CRM.SU 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интегрирована к базам данных из открытых источников, поэтому у нас всегда актуальные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данные и корректные контакты Каждый протокол имеет бухгалтерские балансы победителя, судебную историю клиента (арбитраж), реестр недобросовестных поставщиков (РНП), аффилированность, банкротство, наличие задолженности по налогам, статус исполнения контрактов и многое другое, что позволяет сделать предварительную оценку финансового состояния компании перед звонком и оценить банковские риски. </a:t>
            </a:r>
            <a:endParaRPr lang="ru-RU" sz="14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1" name="Содержимое 2">
            <a:extLst>
              <a:ext uri="{FF2B5EF4-FFF2-40B4-BE49-F238E27FC236}">
                <a16:creationId xmlns:a16="http://schemas.microsoft.com/office/drawing/2014/main" id="{57F305E6-61BC-449A-BFA5-0E86D0D26899}"/>
              </a:ext>
            </a:extLst>
          </p:cNvPr>
          <p:cNvSpPr txBox="1">
            <a:spLocks/>
          </p:cNvSpPr>
          <p:nvPr/>
        </p:nvSpPr>
        <p:spPr>
          <a:xfrm>
            <a:off x="610558" y="3519159"/>
            <a:ext cx="8084992" cy="455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Ежедневно база данных пополняется новыми компаниями, что составляет более 9,5 млн.  реальных участников закупок / 29 млн. компаний всего.  </a:t>
            </a:r>
          </a:p>
          <a:p>
            <a:pPr algn="just">
              <a:spcBef>
                <a:spcPts val="900"/>
              </a:spcBef>
            </a:pPr>
            <a:endParaRPr lang="ru-RU" sz="14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2" name="Содержимое 2">
            <a:extLst>
              <a:ext uri="{FF2B5EF4-FFF2-40B4-BE49-F238E27FC236}">
                <a16:creationId xmlns:a16="http://schemas.microsoft.com/office/drawing/2014/main" id="{4A5F94AA-4921-493E-B434-046573A2BD9D}"/>
              </a:ext>
            </a:extLst>
          </p:cNvPr>
          <p:cNvSpPr txBox="1">
            <a:spLocks/>
          </p:cNvSpPr>
          <p:nvPr/>
        </p:nvSpPr>
        <p:spPr>
          <a:xfrm>
            <a:off x="610558" y="4230178"/>
            <a:ext cx="8084992" cy="572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Ежедневно  24/7 система мониторит 189 открытых источников</a:t>
            </a:r>
            <a:r>
              <a:rPr lang="en-US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в том числе  коммерческие площадки.</a:t>
            </a:r>
            <a:endParaRPr lang="en-US" sz="1400" dirty="0">
              <a:solidFill>
                <a:srgbClr val="0D3C61"/>
              </a:solidFill>
              <a:latin typeface="Open Sans   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just">
              <a:spcBef>
                <a:spcPts val="900"/>
              </a:spcBef>
            </a:pPr>
            <a:endParaRPr lang="ru-RU" sz="14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3" name="Содержимое 2">
            <a:extLst>
              <a:ext uri="{FF2B5EF4-FFF2-40B4-BE49-F238E27FC236}">
                <a16:creationId xmlns:a16="http://schemas.microsoft.com/office/drawing/2014/main" id="{14586257-4879-4F5F-AF7E-C0292155B047}"/>
              </a:ext>
            </a:extLst>
          </p:cNvPr>
          <p:cNvSpPr txBox="1">
            <a:spLocks/>
          </p:cNvSpPr>
          <p:nvPr/>
        </p:nvSpPr>
        <p:spPr>
          <a:xfrm>
            <a:off x="610558" y="4936934"/>
            <a:ext cx="8084992" cy="32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Автоматическое обновление баз победителей по 44/223/615 + </a:t>
            </a:r>
            <a:r>
              <a:rPr lang="ru-RU" sz="1400" b="1" dirty="0">
                <a:solidFill>
                  <a:srgbClr val="FF26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коммерция</a:t>
            </a: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pPr algn="just">
              <a:spcBef>
                <a:spcPts val="900"/>
              </a:spcBef>
            </a:pPr>
            <a:endParaRPr lang="ru-RU" sz="14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24" name="Содержимое 2">
            <a:extLst>
              <a:ext uri="{FF2B5EF4-FFF2-40B4-BE49-F238E27FC236}">
                <a16:creationId xmlns:a16="http://schemas.microsoft.com/office/drawing/2014/main" id="{32E8D646-142B-4C6A-AC2C-19F0D29569D5}"/>
              </a:ext>
            </a:extLst>
          </p:cNvPr>
          <p:cNvSpPr txBox="1">
            <a:spLocks/>
          </p:cNvSpPr>
          <p:nvPr/>
        </p:nvSpPr>
        <p:spPr>
          <a:xfrm>
            <a:off x="610558" y="5455987"/>
            <a:ext cx="8084992" cy="32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 Light" panose="020B0306030504020204" pitchFamily="34" charset="0"/>
                <a:cs typeface="Open Sans Light" panose="020B0306030504020204" pitchFamily="34" charset="0"/>
              </a:rPr>
              <a:t>Помечаем контакты у которых подключены мессенджеры                     и                                             </a:t>
            </a:r>
            <a:endParaRPr lang="ru-RU" sz="1400" b="1" dirty="0">
              <a:solidFill>
                <a:srgbClr val="FF2661"/>
              </a:solidFill>
              <a:latin typeface="Open Sans   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l">
              <a:spcBef>
                <a:spcPts val="900"/>
              </a:spcBef>
            </a:pPr>
            <a:r>
              <a:rPr lang="ru-RU" sz="1800" dirty="0">
                <a:solidFill>
                  <a:srgbClr val="0D3C61"/>
                </a:solidFill>
                <a:latin typeface="Open Sans" panose="020B0606030504020204"/>
                <a:ea typeface="Open Sans Light" pitchFamily="34" charset="0"/>
                <a:cs typeface="Open Sans Light" pitchFamily="34" charset="0"/>
              </a:rPr>
              <a:t>                                                                                                        </a:t>
            </a:r>
            <a:endParaRPr lang="ru-RU" sz="1400" i="1" dirty="0">
              <a:solidFill>
                <a:srgbClr val="FF26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23FF17B-5970-4592-9B7F-508DF944D0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3223" y="5455932"/>
            <a:ext cx="835742" cy="29614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4FFF3ED-1BF3-4E69-921D-03A103D8DDD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810" y="5466497"/>
            <a:ext cx="1263034" cy="263133"/>
          </a:xfrm>
          <a:prstGeom prst="rect">
            <a:avLst/>
          </a:prstGeom>
        </p:spPr>
      </p:pic>
      <p:sp>
        <p:nvSpPr>
          <p:cNvPr id="27" name="Содержимое 2">
            <a:extLst>
              <a:ext uri="{FF2B5EF4-FFF2-40B4-BE49-F238E27FC236}">
                <a16:creationId xmlns:a16="http://schemas.microsoft.com/office/drawing/2014/main" id="{DB4E9E00-9175-44EA-9B0E-7EF888C697CE}"/>
              </a:ext>
            </a:extLst>
          </p:cNvPr>
          <p:cNvSpPr txBox="1">
            <a:spLocks/>
          </p:cNvSpPr>
          <p:nvPr/>
        </p:nvSpPr>
        <p:spPr>
          <a:xfrm>
            <a:off x="6825247" y="5678759"/>
            <a:ext cx="1440160" cy="327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r>
              <a:rPr lang="ru-RU" sz="1400" i="1" dirty="0">
                <a:solidFill>
                  <a:srgbClr val="FF2661"/>
                </a:solidFill>
                <a:latin typeface="Open Sans" panose="020B0606030504020204"/>
                <a:ea typeface="Open Sans Light" pitchFamily="34" charset="0"/>
                <a:cs typeface="Open Sans Light" pitchFamily="34" charset="0"/>
              </a:rPr>
              <a:t>= 100% дозвон!</a:t>
            </a:r>
          </a:p>
        </p:txBody>
      </p:sp>
      <p:sp>
        <p:nvSpPr>
          <p:cNvPr id="28" name="Содержимое 2">
            <a:extLst>
              <a:ext uri="{FF2B5EF4-FFF2-40B4-BE49-F238E27FC236}">
                <a16:creationId xmlns:a16="http://schemas.microsoft.com/office/drawing/2014/main" id="{BB6070D6-D1C7-41A7-9548-848D6648AB7E}"/>
              </a:ext>
            </a:extLst>
          </p:cNvPr>
          <p:cNvSpPr txBox="1">
            <a:spLocks/>
          </p:cNvSpPr>
          <p:nvPr/>
        </p:nvSpPr>
        <p:spPr>
          <a:xfrm>
            <a:off x="610558" y="5983101"/>
            <a:ext cx="8084992" cy="32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r>
              <a:rPr lang="ru-RU" sz="1400" dirty="0">
                <a:solidFill>
                  <a:srgbClr val="0D3C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Более 10 лет опыта работы на тендерном рынке. </a:t>
            </a:r>
            <a:r>
              <a:rPr lang="ru-RU" sz="800" dirty="0">
                <a:solidFill>
                  <a:srgbClr val="1EB4FF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Государственный Патент </a:t>
            </a:r>
            <a:r>
              <a:rPr lang="ru-RU" sz="800" dirty="0">
                <a:solidFill>
                  <a:srgbClr val="FF26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800" dirty="0">
                <a:solidFill>
                  <a:srgbClr val="1EB4FF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>
                <a:solidFill>
                  <a:srgbClr val="1EB4FF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Товарный знак </a:t>
            </a:r>
            <a:r>
              <a:rPr lang="ru-RU" sz="800" dirty="0">
                <a:solidFill>
                  <a:srgbClr val="FF2661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/</a:t>
            </a:r>
            <a:r>
              <a:rPr lang="ru-RU" sz="800" dirty="0">
                <a:solidFill>
                  <a:srgbClr val="1EB4FF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sz="800" dirty="0">
                <a:solidFill>
                  <a:srgbClr val="1EB4FF"/>
                </a:solidFill>
                <a:latin typeface="Open Sans   "/>
                <a:ea typeface="Open Sans" panose="020B0606030504020204" pitchFamily="34" charset="0"/>
                <a:cs typeface="Open Sans" panose="020B0606030504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Промышленный образец</a:t>
            </a:r>
            <a:endParaRPr lang="ru-RU" sz="800" dirty="0">
              <a:solidFill>
                <a:srgbClr val="0D3C61"/>
              </a:solidFill>
              <a:latin typeface="Open Sans" panose="020B0606030504020204"/>
              <a:ea typeface="Open Sans Light" pitchFamily="34" charset="0"/>
              <a:cs typeface="Open Sans Light" pitchFamily="34" charset="0"/>
            </a:endParaRPr>
          </a:p>
        </p:txBody>
      </p:sp>
      <p:pic>
        <p:nvPicPr>
          <p:cNvPr id="29" name="Рисунок 28" descr="разделитель.png">
            <a:extLst>
              <a:ext uri="{FF2B5EF4-FFF2-40B4-BE49-F238E27FC236}">
                <a16:creationId xmlns:a16="http://schemas.microsoft.com/office/drawing/2014/main" id="{F0A76DC7-32EA-476E-806E-5E3BB8739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507" y="6567761"/>
            <a:ext cx="9144000" cy="101599"/>
          </a:xfrm>
          <a:prstGeom prst="rect">
            <a:avLst/>
          </a:prstGeom>
        </p:spPr>
      </p:pic>
      <p:sp>
        <p:nvSpPr>
          <p:cNvPr id="37" name="Заголовок 1">
            <a:extLst>
              <a:ext uri="{FF2B5EF4-FFF2-40B4-BE49-F238E27FC236}">
                <a16:creationId xmlns:a16="http://schemas.microsoft.com/office/drawing/2014/main" id="{B089F4C4-DF8C-4A2D-BABF-F6D8A54D4ED1}"/>
              </a:ext>
            </a:extLst>
          </p:cNvPr>
          <p:cNvSpPr txBox="1">
            <a:spLocks/>
          </p:cNvSpPr>
          <p:nvPr/>
        </p:nvSpPr>
        <p:spPr>
          <a:xfrm>
            <a:off x="141416" y="1032486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</a:p>
        </p:txBody>
      </p:sp>
      <p:sp>
        <p:nvSpPr>
          <p:cNvPr id="38" name="Заголовок 1">
            <a:extLst>
              <a:ext uri="{FF2B5EF4-FFF2-40B4-BE49-F238E27FC236}">
                <a16:creationId xmlns:a16="http://schemas.microsoft.com/office/drawing/2014/main" id="{85F862B2-5E28-48D0-A53B-98B3D6928492}"/>
              </a:ext>
            </a:extLst>
          </p:cNvPr>
          <p:cNvSpPr txBox="1">
            <a:spLocks/>
          </p:cNvSpPr>
          <p:nvPr/>
        </p:nvSpPr>
        <p:spPr>
          <a:xfrm>
            <a:off x="141416" y="1658719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</a:p>
        </p:txBody>
      </p:sp>
      <p:sp>
        <p:nvSpPr>
          <p:cNvPr id="39" name="Заголовок 1">
            <a:extLst>
              <a:ext uri="{FF2B5EF4-FFF2-40B4-BE49-F238E27FC236}">
                <a16:creationId xmlns:a16="http://schemas.microsoft.com/office/drawing/2014/main" id="{5238DC68-52EE-4D39-825C-F906C32FFA12}"/>
              </a:ext>
            </a:extLst>
          </p:cNvPr>
          <p:cNvSpPr txBox="1">
            <a:spLocks/>
          </p:cNvSpPr>
          <p:nvPr/>
        </p:nvSpPr>
        <p:spPr>
          <a:xfrm>
            <a:off x="141416" y="3429000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  <p:sp>
        <p:nvSpPr>
          <p:cNvPr id="40" name="Заголовок 1">
            <a:extLst>
              <a:ext uri="{FF2B5EF4-FFF2-40B4-BE49-F238E27FC236}">
                <a16:creationId xmlns:a16="http://schemas.microsoft.com/office/drawing/2014/main" id="{958F19D0-300A-4931-9382-E5CED0A93A5F}"/>
              </a:ext>
            </a:extLst>
          </p:cNvPr>
          <p:cNvSpPr txBox="1">
            <a:spLocks/>
          </p:cNvSpPr>
          <p:nvPr/>
        </p:nvSpPr>
        <p:spPr>
          <a:xfrm>
            <a:off x="141416" y="4129533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</a:p>
        </p:txBody>
      </p:sp>
      <p:sp>
        <p:nvSpPr>
          <p:cNvPr id="41" name="Заголовок 1">
            <a:extLst>
              <a:ext uri="{FF2B5EF4-FFF2-40B4-BE49-F238E27FC236}">
                <a16:creationId xmlns:a16="http://schemas.microsoft.com/office/drawing/2014/main" id="{7A9AFD50-5184-4955-AB16-FC8654922F10}"/>
              </a:ext>
            </a:extLst>
          </p:cNvPr>
          <p:cNvSpPr txBox="1">
            <a:spLocks/>
          </p:cNvSpPr>
          <p:nvPr/>
        </p:nvSpPr>
        <p:spPr>
          <a:xfrm>
            <a:off x="141416" y="4859009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42" name="Заголовок 1">
            <a:extLst>
              <a:ext uri="{FF2B5EF4-FFF2-40B4-BE49-F238E27FC236}">
                <a16:creationId xmlns:a16="http://schemas.microsoft.com/office/drawing/2014/main" id="{29C712C6-E676-4E5B-A7F4-77045330A9B1}"/>
              </a:ext>
            </a:extLst>
          </p:cNvPr>
          <p:cNvSpPr txBox="1">
            <a:spLocks/>
          </p:cNvSpPr>
          <p:nvPr/>
        </p:nvSpPr>
        <p:spPr>
          <a:xfrm>
            <a:off x="141416" y="5366511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</p:txBody>
      </p:sp>
      <p:sp>
        <p:nvSpPr>
          <p:cNvPr id="43" name="Заголовок 1">
            <a:extLst>
              <a:ext uri="{FF2B5EF4-FFF2-40B4-BE49-F238E27FC236}">
                <a16:creationId xmlns:a16="http://schemas.microsoft.com/office/drawing/2014/main" id="{26919525-EA31-4BA7-A7F3-4E2CFEFC3426}"/>
              </a:ext>
            </a:extLst>
          </p:cNvPr>
          <p:cNvSpPr txBox="1">
            <a:spLocks/>
          </p:cNvSpPr>
          <p:nvPr/>
        </p:nvSpPr>
        <p:spPr>
          <a:xfrm>
            <a:off x="141416" y="5874013"/>
            <a:ext cx="461955" cy="4831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ru-RU" sz="16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0084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онтажная область 5@4x-100.jpg"/>
          <p:cNvPicPr>
            <a:picLocks noChangeAspect="1"/>
          </p:cNvPicPr>
          <p:nvPr/>
        </p:nvPicPr>
        <p:blipFill>
          <a:blip r:embed="rId2" cstate="print"/>
          <a:srcRect l="8714" t="1167" r="9359" b="522"/>
          <a:stretch>
            <a:fillRect/>
          </a:stretch>
        </p:blipFill>
        <p:spPr>
          <a:xfrm>
            <a:off x="-27845" y="-16967"/>
            <a:ext cx="9193920" cy="6895440"/>
          </a:xfrm>
          <a:prstGeom prst="rect">
            <a:avLst/>
          </a:prstGeom>
        </p:spPr>
      </p:pic>
      <p:pic>
        <p:nvPicPr>
          <p:cNvPr id="5" name="Рисунок 4" descr="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6459" y="188163"/>
            <a:ext cx="1080120" cy="559580"/>
          </a:xfrm>
          <a:prstGeom prst="rect">
            <a:avLst/>
          </a:prstGeom>
        </p:spPr>
      </p:pic>
      <p:pic>
        <p:nvPicPr>
          <p:cNvPr id="9" name="Рисунок 8" descr="разделитель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832176"/>
            <a:ext cx="9144000" cy="101599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89607" y="1086134"/>
            <a:ext cx="8964785" cy="584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endParaRPr lang="ru-RU" sz="1800" dirty="0">
              <a:solidFill>
                <a:srgbClr val="0D3C61"/>
              </a:solidFill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D735CC2F-69EE-4668-B814-7E0DEE0F2663}"/>
              </a:ext>
            </a:extLst>
          </p:cNvPr>
          <p:cNvSpPr txBox="1">
            <a:spLocks/>
          </p:cNvSpPr>
          <p:nvPr/>
        </p:nvSpPr>
        <p:spPr>
          <a:xfrm>
            <a:off x="2771801" y="55240"/>
            <a:ext cx="6207562" cy="83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EXPERT</a:t>
            </a:r>
            <a:r>
              <a:rPr lang="ru-RU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содержание информации</a:t>
            </a:r>
          </a:p>
        </p:txBody>
      </p:sp>
      <p:pic>
        <p:nvPicPr>
          <p:cNvPr id="29" name="Рисунок 28" descr="разделитель.png">
            <a:extLst>
              <a:ext uri="{FF2B5EF4-FFF2-40B4-BE49-F238E27FC236}">
                <a16:creationId xmlns:a16="http://schemas.microsoft.com/office/drawing/2014/main" id="{F0A76DC7-32EA-476E-806E-5E3BB873991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600" y="6703450"/>
            <a:ext cx="9144000" cy="101599"/>
          </a:xfrm>
          <a:prstGeom prst="rect">
            <a:avLst/>
          </a:prstGeom>
        </p:spPr>
      </p:pic>
      <p:sp>
        <p:nvSpPr>
          <p:cNvPr id="70" name="Rounded Rectangle 21">
            <a:extLst>
              <a:ext uri="{FF2B5EF4-FFF2-40B4-BE49-F238E27FC236}">
                <a16:creationId xmlns:a16="http://schemas.microsoft.com/office/drawing/2014/main" id="{D84BB758-DF25-40C7-8AD8-E83CD2EE69EA}"/>
              </a:ext>
            </a:extLst>
          </p:cNvPr>
          <p:cNvSpPr/>
          <p:nvPr/>
        </p:nvSpPr>
        <p:spPr>
          <a:xfrm>
            <a:off x="166851" y="1081626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держимое 2">
            <a:extLst>
              <a:ext uri="{FF2B5EF4-FFF2-40B4-BE49-F238E27FC236}">
                <a16:creationId xmlns:a16="http://schemas.microsoft.com/office/drawing/2014/main" id="{EE939C78-09A7-4002-9756-BD1FD3E0A718}"/>
              </a:ext>
            </a:extLst>
          </p:cNvPr>
          <p:cNvSpPr txBox="1">
            <a:spLocks/>
          </p:cNvSpPr>
          <p:nvPr/>
        </p:nvSpPr>
        <p:spPr>
          <a:xfrm>
            <a:off x="159491" y="1131076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№ извещения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9" name="Rounded Rectangle 21">
            <a:extLst>
              <a:ext uri="{FF2B5EF4-FFF2-40B4-BE49-F238E27FC236}">
                <a16:creationId xmlns:a16="http://schemas.microsoft.com/office/drawing/2014/main" id="{C17A4810-B735-4218-88AB-EF896C610993}"/>
              </a:ext>
            </a:extLst>
          </p:cNvPr>
          <p:cNvSpPr/>
          <p:nvPr/>
        </p:nvSpPr>
        <p:spPr>
          <a:xfrm>
            <a:off x="4643600" y="1081626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Rounded Rectangle 21">
            <a:extLst>
              <a:ext uri="{FF2B5EF4-FFF2-40B4-BE49-F238E27FC236}">
                <a16:creationId xmlns:a16="http://schemas.microsoft.com/office/drawing/2014/main" id="{24A3D7AD-4081-4113-B756-801E4E2518BA}"/>
              </a:ext>
            </a:extLst>
          </p:cNvPr>
          <p:cNvSpPr/>
          <p:nvPr/>
        </p:nvSpPr>
        <p:spPr>
          <a:xfrm>
            <a:off x="161208" y="1644028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ounded Rectangle 21">
            <a:extLst>
              <a:ext uri="{FF2B5EF4-FFF2-40B4-BE49-F238E27FC236}">
                <a16:creationId xmlns:a16="http://schemas.microsoft.com/office/drawing/2014/main" id="{7234AB4E-8BF7-4C64-883E-634C04DC684C}"/>
              </a:ext>
            </a:extLst>
          </p:cNvPr>
          <p:cNvSpPr/>
          <p:nvPr/>
        </p:nvSpPr>
        <p:spPr>
          <a:xfrm>
            <a:off x="172493" y="2210938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ounded Rectangle 21">
            <a:extLst>
              <a:ext uri="{FF2B5EF4-FFF2-40B4-BE49-F238E27FC236}">
                <a16:creationId xmlns:a16="http://schemas.microsoft.com/office/drawing/2014/main" id="{03F5FF9B-5666-42D8-858E-513F14954F27}"/>
              </a:ext>
            </a:extLst>
          </p:cNvPr>
          <p:cNvSpPr/>
          <p:nvPr/>
        </p:nvSpPr>
        <p:spPr>
          <a:xfrm>
            <a:off x="172493" y="2779554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A2698296-FE98-48BE-A996-0CFCB80034E6}"/>
              </a:ext>
            </a:extLst>
          </p:cNvPr>
          <p:cNvSpPr/>
          <p:nvPr/>
        </p:nvSpPr>
        <p:spPr>
          <a:xfrm>
            <a:off x="161209" y="335279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6EFC7F47-FA13-400D-A40E-81D7D23C36D7}"/>
              </a:ext>
            </a:extLst>
          </p:cNvPr>
          <p:cNvSpPr/>
          <p:nvPr/>
        </p:nvSpPr>
        <p:spPr>
          <a:xfrm>
            <a:off x="172492" y="391970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8DCF049C-C75D-4377-B150-352492FEA011}"/>
              </a:ext>
            </a:extLst>
          </p:cNvPr>
          <p:cNvSpPr/>
          <p:nvPr/>
        </p:nvSpPr>
        <p:spPr>
          <a:xfrm>
            <a:off x="172491" y="448661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ounded Rectangle 21">
            <a:extLst>
              <a:ext uri="{FF2B5EF4-FFF2-40B4-BE49-F238E27FC236}">
                <a16:creationId xmlns:a16="http://schemas.microsoft.com/office/drawing/2014/main" id="{40A3AAAE-A899-4AEA-A63E-FBCAA607DAE3}"/>
              </a:ext>
            </a:extLst>
          </p:cNvPr>
          <p:cNvSpPr/>
          <p:nvPr/>
        </p:nvSpPr>
        <p:spPr>
          <a:xfrm>
            <a:off x="169611" y="505352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Rounded Rectangle 21">
            <a:extLst>
              <a:ext uri="{FF2B5EF4-FFF2-40B4-BE49-F238E27FC236}">
                <a16:creationId xmlns:a16="http://schemas.microsoft.com/office/drawing/2014/main" id="{8904D967-8D69-4B39-91FA-1F2726798856}"/>
              </a:ext>
            </a:extLst>
          </p:cNvPr>
          <p:cNvSpPr/>
          <p:nvPr/>
        </p:nvSpPr>
        <p:spPr>
          <a:xfrm>
            <a:off x="169610" y="562043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ounded Rectangle 21">
            <a:extLst>
              <a:ext uri="{FF2B5EF4-FFF2-40B4-BE49-F238E27FC236}">
                <a16:creationId xmlns:a16="http://schemas.microsoft.com/office/drawing/2014/main" id="{7E47891B-7621-46FB-8E4D-8A2681763E2D}"/>
              </a:ext>
            </a:extLst>
          </p:cNvPr>
          <p:cNvSpPr/>
          <p:nvPr/>
        </p:nvSpPr>
        <p:spPr>
          <a:xfrm>
            <a:off x="161207" y="618734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ounded Rectangle 21">
            <a:extLst>
              <a:ext uri="{FF2B5EF4-FFF2-40B4-BE49-F238E27FC236}">
                <a16:creationId xmlns:a16="http://schemas.microsoft.com/office/drawing/2014/main" id="{322049DF-0856-4A62-852D-1170052893AF}"/>
              </a:ext>
            </a:extLst>
          </p:cNvPr>
          <p:cNvSpPr/>
          <p:nvPr/>
        </p:nvSpPr>
        <p:spPr>
          <a:xfrm>
            <a:off x="4643599" y="164402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ounded Rectangle 21">
            <a:extLst>
              <a:ext uri="{FF2B5EF4-FFF2-40B4-BE49-F238E27FC236}">
                <a16:creationId xmlns:a16="http://schemas.microsoft.com/office/drawing/2014/main" id="{614233EF-BC78-4423-940C-E2CEC7CFCBE7}"/>
              </a:ext>
            </a:extLst>
          </p:cNvPr>
          <p:cNvSpPr/>
          <p:nvPr/>
        </p:nvSpPr>
        <p:spPr>
          <a:xfrm>
            <a:off x="4643598" y="2210937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ounded Rectangle 21">
            <a:extLst>
              <a:ext uri="{FF2B5EF4-FFF2-40B4-BE49-F238E27FC236}">
                <a16:creationId xmlns:a16="http://schemas.microsoft.com/office/drawing/2014/main" id="{217D18D4-D472-430A-B1ED-08CA8F7F15C5}"/>
              </a:ext>
            </a:extLst>
          </p:cNvPr>
          <p:cNvSpPr/>
          <p:nvPr/>
        </p:nvSpPr>
        <p:spPr>
          <a:xfrm>
            <a:off x="4643598" y="2779553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Rounded Rectangle 21">
            <a:extLst>
              <a:ext uri="{FF2B5EF4-FFF2-40B4-BE49-F238E27FC236}">
                <a16:creationId xmlns:a16="http://schemas.microsoft.com/office/drawing/2014/main" id="{1B2634DE-B89F-4850-ACA1-BF1ECD1547A1}"/>
              </a:ext>
            </a:extLst>
          </p:cNvPr>
          <p:cNvSpPr/>
          <p:nvPr/>
        </p:nvSpPr>
        <p:spPr>
          <a:xfrm>
            <a:off x="4643598" y="336130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Rounded Rectangle 21">
            <a:extLst>
              <a:ext uri="{FF2B5EF4-FFF2-40B4-BE49-F238E27FC236}">
                <a16:creationId xmlns:a16="http://schemas.microsoft.com/office/drawing/2014/main" id="{FD05BC1A-4DD3-4282-8E58-8F7C0D755A1D}"/>
              </a:ext>
            </a:extLst>
          </p:cNvPr>
          <p:cNvSpPr/>
          <p:nvPr/>
        </p:nvSpPr>
        <p:spPr>
          <a:xfrm>
            <a:off x="4630860" y="391559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ounded Rectangle 21">
            <a:extLst>
              <a:ext uri="{FF2B5EF4-FFF2-40B4-BE49-F238E27FC236}">
                <a16:creationId xmlns:a16="http://schemas.microsoft.com/office/drawing/2014/main" id="{678EB4B2-FF44-43B4-B274-158524638F6F}"/>
              </a:ext>
            </a:extLst>
          </p:cNvPr>
          <p:cNvSpPr/>
          <p:nvPr/>
        </p:nvSpPr>
        <p:spPr>
          <a:xfrm>
            <a:off x="4643598" y="447297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Rounded Rectangle 21">
            <a:extLst>
              <a:ext uri="{FF2B5EF4-FFF2-40B4-BE49-F238E27FC236}">
                <a16:creationId xmlns:a16="http://schemas.microsoft.com/office/drawing/2014/main" id="{119BFF9C-51BA-4A98-988C-92A2023F682D}"/>
              </a:ext>
            </a:extLst>
          </p:cNvPr>
          <p:cNvSpPr/>
          <p:nvPr/>
        </p:nvSpPr>
        <p:spPr>
          <a:xfrm>
            <a:off x="4643598" y="505017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Rounded Rectangle 21">
            <a:extLst>
              <a:ext uri="{FF2B5EF4-FFF2-40B4-BE49-F238E27FC236}">
                <a16:creationId xmlns:a16="http://schemas.microsoft.com/office/drawing/2014/main" id="{0512A5E7-3383-45B9-A72E-BEF67F5E5C13}"/>
              </a:ext>
            </a:extLst>
          </p:cNvPr>
          <p:cNvSpPr/>
          <p:nvPr/>
        </p:nvSpPr>
        <p:spPr>
          <a:xfrm>
            <a:off x="4643598" y="560755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Rounded Rectangle 21">
            <a:extLst>
              <a:ext uri="{FF2B5EF4-FFF2-40B4-BE49-F238E27FC236}">
                <a16:creationId xmlns:a16="http://schemas.microsoft.com/office/drawing/2014/main" id="{2B16DF00-1C30-46EF-9BC5-495792DB3ABB}"/>
              </a:ext>
            </a:extLst>
          </p:cNvPr>
          <p:cNvSpPr/>
          <p:nvPr/>
        </p:nvSpPr>
        <p:spPr>
          <a:xfrm>
            <a:off x="4632312" y="6184764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держимое 2">
            <a:extLst>
              <a:ext uri="{FF2B5EF4-FFF2-40B4-BE49-F238E27FC236}">
                <a16:creationId xmlns:a16="http://schemas.microsoft.com/office/drawing/2014/main" id="{AC103EF5-7FAB-4EB5-9827-FE2CA11B2300}"/>
              </a:ext>
            </a:extLst>
          </p:cNvPr>
          <p:cNvSpPr txBox="1">
            <a:spLocks/>
          </p:cNvSpPr>
          <p:nvPr/>
        </p:nvSpPr>
        <p:spPr>
          <a:xfrm>
            <a:off x="205296" y="1697986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ИНН Победителя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9" name="Содержимое 2">
            <a:extLst>
              <a:ext uri="{FF2B5EF4-FFF2-40B4-BE49-F238E27FC236}">
                <a16:creationId xmlns:a16="http://schemas.microsoft.com/office/drawing/2014/main" id="{08D1887B-6E78-4721-BF88-BFCEF9C35B1D}"/>
              </a:ext>
            </a:extLst>
          </p:cNvPr>
          <p:cNvSpPr txBox="1">
            <a:spLocks/>
          </p:cNvSpPr>
          <p:nvPr/>
        </p:nvSpPr>
        <p:spPr>
          <a:xfrm>
            <a:off x="216460" y="225588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КПП Победителя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0" name="Содержимое 2">
            <a:extLst>
              <a:ext uri="{FF2B5EF4-FFF2-40B4-BE49-F238E27FC236}">
                <a16:creationId xmlns:a16="http://schemas.microsoft.com/office/drawing/2014/main" id="{6099C30C-68D6-4E88-AE85-BB8E29902AD0}"/>
              </a:ext>
            </a:extLst>
          </p:cNvPr>
          <p:cNvSpPr txBox="1">
            <a:spLocks/>
          </p:cNvSpPr>
          <p:nvPr/>
        </p:nvSpPr>
        <p:spPr>
          <a:xfrm>
            <a:off x="216460" y="282279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Наименование победителя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1" name="Содержимое 2">
            <a:extLst>
              <a:ext uri="{FF2B5EF4-FFF2-40B4-BE49-F238E27FC236}">
                <a16:creationId xmlns:a16="http://schemas.microsoft.com/office/drawing/2014/main" id="{D08C7775-F098-4215-8688-FBF91AEB7282}"/>
              </a:ext>
            </a:extLst>
          </p:cNvPr>
          <p:cNvSpPr txBox="1">
            <a:spLocks/>
          </p:cNvSpPr>
          <p:nvPr/>
        </p:nvSpPr>
        <p:spPr>
          <a:xfrm>
            <a:off x="216460" y="3401153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Контактное лицо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2" name="Содержимое 2">
            <a:extLst>
              <a:ext uri="{FF2B5EF4-FFF2-40B4-BE49-F238E27FC236}">
                <a16:creationId xmlns:a16="http://schemas.microsoft.com/office/drawing/2014/main" id="{3DBDECD4-BE63-4F10-83C2-52BEA39C212D}"/>
              </a:ext>
            </a:extLst>
          </p:cNvPr>
          <p:cNvSpPr txBox="1">
            <a:spLocks/>
          </p:cNvSpPr>
          <p:nvPr/>
        </p:nvSpPr>
        <p:spPr>
          <a:xfrm>
            <a:off x="216459" y="3971250"/>
            <a:ext cx="4302717" cy="27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Начальная Максимальная Цена Контракта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3" name="Содержимое 2">
            <a:extLst>
              <a:ext uri="{FF2B5EF4-FFF2-40B4-BE49-F238E27FC236}">
                <a16:creationId xmlns:a16="http://schemas.microsoft.com/office/drawing/2014/main" id="{45B3FEC0-A261-4976-8C16-C14A1C673A04}"/>
              </a:ext>
            </a:extLst>
          </p:cNvPr>
          <p:cNvSpPr txBox="1">
            <a:spLocks/>
          </p:cNvSpPr>
          <p:nvPr/>
        </p:nvSpPr>
        <p:spPr>
          <a:xfrm>
            <a:off x="216460" y="4526245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Обеспечено всего в (рублях)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4" name="Содержимое 2">
            <a:extLst>
              <a:ext uri="{FF2B5EF4-FFF2-40B4-BE49-F238E27FC236}">
                <a16:creationId xmlns:a16="http://schemas.microsoft.com/office/drawing/2014/main" id="{B0524023-94D4-4112-BA4A-4BA5914D4B54}"/>
              </a:ext>
            </a:extLst>
          </p:cNvPr>
          <p:cNvSpPr txBox="1">
            <a:spLocks/>
          </p:cNvSpPr>
          <p:nvPr/>
        </p:nvSpPr>
        <p:spPr>
          <a:xfrm>
            <a:off x="216460" y="510440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Часовой пояс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5" name="Содержимое 2">
            <a:extLst>
              <a:ext uri="{FF2B5EF4-FFF2-40B4-BE49-F238E27FC236}">
                <a16:creationId xmlns:a16="http://schemas.microsoft.com/office/drawing/2014/main" id="{DDF74E30-456D-422C-B2B6-BE7DB5B8953F}"/>
              </a:ext>
            </a:extLst>
          </p:cNvPr>
          <p:cNvSpPr txBox="1">
            <a:spLocks/>
          </p:cNvSpPr>
          <p:nvPr/>
        </p:nvSpPr>
        <p:spPr>
          <a:xfrm>
            <a:off x="205296" y="5673092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Регион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6" name="Содержимое 2">
            <a:extLst>
              <a:ext uri="{FF2B5EF4-FFF2-40B4-BE49-F238E27FC236}">
                <a16:creationId xmlns:a16="http://schemas.microsoft.com/office/drawing/2014/main" id="{D025759B-8274-472F-96EA-A1C2982D0D4F}"/>
              </a:ext>
            </a:extLst>
          </p:cNvPr>
          <p:cNvSpPr txBox="1">
            <a:spLocks/>
          </p:cNvSpPr>
          <p:nvPr/>
        </p:nvSpPr>
        <p:spPr>
          <a:xfrm>
            <a:off x="205296" y="623765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Электронная площадка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7" name="Содержимое 2">
            <a:extLst>
              <a:ext uri="{FF2B5EF4-FFF2-40B4-BE49-F238E27FC236}">
                <a16:creationId xmlns:a16="http://schemas.microsoft.com/office/drawing/2014/main" id="{CD9EAEB0-2EAA-4343-BFDF-88D342E90655}"/>
              </a:ext>
            </a:extLst>
          </p:cNvPr>
          <p:cNvSpPr txBox="1">
            <a:spLocks/>
          </p:cNvSpPr>
          <p:nvPr/>
        </p:nvSpPr>
        <p:spPr>
          <a:xfrm>
            <a:off x="4677192" y="112789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Аккредитация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8" name="Содержимое 2">
            <a:extLst>
              <a:ext uri="{FF2B5EF4-FFF2-40B4-BE49-F238E27FC236}">
                <a16:creationId xmlns:a16="http://schemas.microsoft.com/office/drawing/2014/main" id="{A79E4F0F-C61E-4375-AD3B-F672A1B46DBF}"/>
              </a:ext>
            </a:extLst>
          </p:cNvPr>
          <p:cNvSpPr txBox="1">
            <a:spLocks/>
          </p:cNvSpPr>
          <p:nvPr/>
        </p:nvSpPr>
        <p:spPr>
          <a:xfrm>
            <a:off x="4677192" y="1696278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Заказчик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9" name="Содержимое 2">
            <a:extLst>
              <a:ext uri="{FF2B5EF4-FFF2-40B4-BE49-F238E27FC236}">
                <a16:creationId xmlns:a16="http://schemas.microsoft.com/office/drawing/2014/main" id="{9141BD69-E6F5-4A66-A838-AD6F2CF3F874}"/>
              </a:ext>
            </a:extLst>
          </p:cNvPr>
          <p:cNvSpPr txBox="1">
            <a:spLocks/>
          </p:cNvSpPr>
          <p:nvPr/>
        </p:nvSpPr>
        <p:spPr>
          <a:xfrm>
            <a:off x="4677192" y="2252693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Предмет контракта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0" name="Содержимое 2">
            <a:extLst>
              <a:ext uri="{FF2B5EF4-FFF2-40B4-BE49-F238E27FC236}">
                <a16:creationId xmlns:a16="http://schemas.microsoft.com/office/drawing/2014/main" id="{979C5A3D-F803-4F77-B143-D79351AA4EB7}"/>
              </a:ext>
            </a:extLst>
          </p:cNvPr>
          <p:cNvSpPr txBox="1">
            <a:spLocks/>
          </p:cNvSpPr>
          <p:nvPr/>
        </p:nvSpPr>
        <p:spPr>
          <a:xfrm>
            <a:off x="4677192" y="282711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Проверка контактов на мессенджеры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3" name="Содержимое 2">
            <a:extLst>
              <a:ext uri="{FF2B5EF4-FFF2-40B4-BE49-F238E27FC236}">
                <a16:creationId xmlns:a16="http://schemas.microsoft.com/office/drawing/2014/main" id="{057A679E-75A7-4667-BDC0-4C7E1BEF96D2}"/>
              </a:ext>
            </a:extLst>
          </p:cNvPr>
          <p:cNvSpPr txBox="1">
            <a:spLocks/>
          </p:cNvSpPr>
          <p:nvPr/>
        </p:nvSpPr>
        <p:spPr>
          <a:xfrm>
            <a:off x="4675014" y="3957348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Телефон 2 из протокола подведения итогов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4" name="Содержимое 2">
            <a:extLst>
              <a:ext uri="{FF2B5EF4-FFF2-40B4-BE49-F238E27FC236}">
                <a16:creationId xmlns:a16="http://schemas.microsoft.com/office/drawing/2014/main" id="{8E76B10B-CE69-4ECA-A366-4419CD65BBEE}"/>
              </a:ext>
            </a:extLst>
          </p:cNvPr>
          <p:cNvSpPr txBox="1">
            <a:spLocks/>
          </p:cNvSpPr>
          <p:nvPr/>
        </p:nvSpPr>
        <p:spPr>
          <a:xfrm>
            <a:off x="4689448" y="4513639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Контакт 3 дополнительный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5" name="Содержимое 2">
            <a:extLst>
              <a:ext uri="{FF2B5EF4-FFF2-40B4-BE49-F238E27FC236}">
                <a16:creationId xmlns:a16="http://schemas.microsoft.com/office/drawing/2014/main" id="{1D496A4B-B6DB-4637-9D6A-76BEF4D25A3F}"/>
              </a:ext>
            </a:extLst>
          </p:cNvPr>
          <p:cNvSpPr txBox="1">
            <a:spLocks/>
          </p:cNvSpPr>
          <p:nvPr/>
        </p:nvSpPr>
        <p:spPr>
          <a:xfrm>
            <a:off x="4675014" y="3408935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Телефон 1 из протокола подведения итогов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6" name="Содержимое 2">
            <a:extLst>
              <a:ext uri="{FF2B5EF4-FFF2-40B4-BE49-F238E27FC236}">
                <a16:creationId xmlns:a16="http://schemas.microsoft.com/office/drawing/2014/main" id="{6DCD2C56-F9A6-481C-AE1B-CAD454A4FF94}"/>
              </a:ext>
            </a:extLst>
          </p:cNvPr>
          <p:cNvSpPr txBox="1">
            <a:spLocks/>
          </p:cNvSpPr>
          <p:nvPr/>
        </p:nvSpPr>
        <p:spPr>
          <a:xfrm>
            <a:off x="4677192" y="5091419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Контакт 4 дополнительный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7" name="Содержимое 2">
            <a:extLst>
              <a:ext uri="{FF2B5EF4-FFF2-40B4-BE49-F238E27FC236}">
                <a16:creationId xmlns:a16="http://schemas.microsoft.com/office/drawing/2014/main" id="{60AEEB8D-4958-4FAA-AAE0-B9D56C3C30E3}"/>
              </a:ext>
            </a:extLst>
          </p:cNvPr>
          <p:cNvSpPr txBox="1">
            <a:spLocks/>
          </p:cNvSpPr>
          <p:nvPr/>
        </p:nvSpPr>
        <p:spPr>
          <a:xfrm>
            <a:off x="4689448" y="5661641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en-US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Email 1</a:t>
            </a: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из протокола подведения итогов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8" name="Содержимое 2">
            <a:extLst>
              <a:ext uri="{FF2B5EF4-FFF2-40B4-BE49-F238E27FC236}">
                <a16:creationId xmlns:a16="http://schemas.microsoft.com/office/drawing/2014/main" id="{E0512F2C-6627-47DD-822F-9AF37C7FA842}"/>
              </a:ext>
            </a:extLst>
          </p:cNvPr>
          <p:cNvSpPr txBox="1">
            <a:spLocks/>
          </p:cNvSpPr>
          <p:nvPr/>
        </p:nvSpPr>
        <p:spPr>
          <a:xfrm>
            <a:off x="4675014" y="6229164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en-US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Email 2</a:t>
            </a: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из протокола подведения итогов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8" name="Сквиркл">
            <a:extLst>
              <a:ext uri="{FF2B5EF4-FFF2-40B4-BE49-F238E27FC236}">
                <a16:creationId xmlns:a16="http://schemas.microsoft.com/office/drawing/2014/main" id="{EE70170A-C91C-4100-ACD9-61C2EE52D06B}"/>
              </a:ext>
            </a:extLst>
          </p:cNvPr>
          <p:cNvSpPr/>
          <p:nvPr/>
        </p:nvSpPr>
        <p:spPr>
          <a:xfrm>
            <a:off x="180736" y="1667985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49" name="Сквиркл">
            <a:extLst>
              <a:ext uri="{FF2B5EF4-FFF2-40B4-BE49-F238E27FC236}">
                <a16:creationId xmlns:a16="http://schemas.microsoft.com/office/drawing/2014/main" id="{1A192A61-2BAD-43DA-ABA4-7680CCFECD61}"/>
              </a:ext>
            </a:extLst>
          </p:cNvPr>
          <p:cNvSpPr/>
          <p:nvPr/>
        </p:nvSpPr>
        <p:spPr>
          <a:xfrm>
            <a:off x="202265" y="1103164"/>
            <a:ext cx="4328678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0" name="Сквиркл">
            <a:extLst>
              <a:ext uri="{FF2B5EF4-FFF2-40B4-BE49-F238E27FC236}">
                <a16:creationId xmlns:a16="http://schemas.microsoft.com/office/drawing/2014/main" id="{766E6FC3-65FB-4051-A794-681DF05EB4D7}"/>
              </a:ext>
            </a:extLst>
          </p:cNvPr>
          <p:cNvSpPr/>
          <p:nvPr/>
        </p:nvSpPr>
        <p:spPr>
          <a:xfrm>
            <a:off x="4666273" y="1109584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1" name="Сквиркл">
            <a:extLst>
              <a:ext uri="{FF2B5EF4-FFF2-40B4-BE49-F238E27FC236}">
                <a16:creationId xmlns:a16="http://schemas.microsoft.com/office/drawing/2014/main" id="{81D30D4C-1128-43BD-BB7C-86AEB7F5CB4D}"/>
              </a:ext>
            </a:extLst>
          </p:cNvPr>
          <p:cNvSpPr/>
          <p:nvPr/>
        </p:nvSpPr>
        <p:spPr>
          <a:xfrm>
            <a:off x="4666633" y="1679439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Сквиркл">
            <a:extLst>
              <a:ext uri="{FF2B5EF4-FFF2-40B4-BE49-F238E27FC236}">
                <a16:creationId xmlns:a16="http://schemas.microsoft.com/office/drawing/2014/main" id="{66AA59FB-D47A-493D-8630-FC6A05F43214}"/>
              </a:ext>
            </a:extLst>
          </p:cNvPr>
          <p:cNvSpPr/>
          <p:nvPr/>
        </p:nvSpPr>
        <p:spPr>
          <a:xfrm>
            <a:off x="191013" y="2240196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Сквиркл">
            <a:extLst>
              <a:ext uri="{FF2B5EF4-FFF2-40B4-BE49-F238E27FC236}">
                <a16:creationId xmlns:a16="http://schemas.microsoft.com/office/drawing/2014/main" id="{E56BC72D-A07F-4FEA-8C58-FA3549C58B83}"/>
              </a:ext>
            </a:extLst>
          </p:cNvPr>
          <p:cNvSpPr/>
          <p:nvPr/>
        </p:nvSpPr>
        <p:spPr>
          <a:xfrm>
            <a:off x="191013" y="2807120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Сквиркл">
            <a:extLst>
              <a:ext uri="{FF2B5EF4-FFF2-40B4-BE49-F238E27FC236}">
                <a16:creationId xmlns:a16="http://schemas.microsoft.com/office/drawing/2014/main" id="{C775C9AC-DC78-486A-9277-BA15926A3445}"/>
              </a:ext>
            </a:extLst>
          </p:cNvPr>
          <p:cNvSpPr/>
          <p:nvPr/>
        </p:nvSpPr>
        <p:spPr>
          <a:xfrm>
            <a:off x="177530" y="3384358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Сквиркл">
            <a:extLst>
              <a:ext uri="{FF2B5EF4-FFF2-40B4-BE49-F238E27FC236}">
                <a16:creationId xmlns:a16="http://schemas.microsoft.com/office/drawing/2014/main" id="{CE34B703-0D57-47F8-A662-EBE5043164BB}"/>
              </a:ext>
            </a:extLst>
          </p:cNvPr>
          <p:cNvSpPr/>
          <p:nvPr/>
        </p:nvSpPr>
        <p:spPr>
          <a:xfrm>
            <a:off x="195942" y="3954486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7" name="Сквиркл">
            <a:extLst>
              <a:ext uri="{FF2B5EF4-FFF2-40B4-BE49-F238E27FC236}">
                <a16:creationId xmlns:a16="http://schemas.microsoft.com/office/drawing/2014/main" id="{0F606469-6B9C-43C6-B6E8-774B54538AE7}"/>
              </a:ext>
            </a:extLst>
          </p:cNvPr>
          <p:cNvSpPr/>
          <p:nvPr/>
        </p:nvSpPr>
        <p:spPr>
          <a:xfrm>
            <a:off x="4666273" y="2240196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8" name="Сквиркл">
            <a:extLst>
              <a:ext uri="{FF2B5EF4-FFF2-40B4-BE49-F238E27FC236}">
                <a16:creationId xmlns:a16="http://schemas.microsoft.com/office/drawing/2014/main" id="{ADC93545-E3D3-4109-BEC0-DB0A41911B30}"/>
              </a:ext>
            </a:extLst>
          </p:cNvPr>
          <p:cNvSpPr/>
          <p:nvPr/>
        </p:nvSpPr>
        <p:spPr>
          <a:xfrm>
            <a:off x="4659645" y="2814300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9" name="Сквиркл">
            <a:extLst>
              <a:ext uri="{FF2B5EF4-FFF2-40B4-BE49-F238E27FC236}">
                <a16:creationId xmlns:a16="http://schemas.microsoft.com/office/drawing/2014/main" id="{48D9F625-E044-460C-8937-856FFB6AF68B}"/>
              </a:ext>
            </a:extLst>
          </p:cNvPr>
          <p:cNvSpPr/>
          <p:nvPr/>
        </p:nvSpPr>
        <p:spPr>
          <a:xfrm>
            <a:off x="4661304" y="3388548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Сквиркл">
            <a:extLst>
              <a:ext uri="{FF2B5EF4-FFF2-40B4-BE49-F238E27FC236}">
                <a16:creationId xmlns:a16="http://schemas.microsoft.com/office/drawing/2014/main" id="{5AD5E57A-29AF-446F-A6AC-43AE151630A3}"/>
              </a:ext>
            </a:extLst>
          </p:cNvPr>
          <p:cNvSpPr/>
          <p:nvPr/>
        </p:nvSpPr>
        <p:spPr>
          <a:xfrm>
            <a:off x="4650018" y="3950873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Сквиркл">
            <a:extLst>
              <a:ext uri="{FF2B5EF4-FFF2-40B4-BE49-F238E27FC236}">
                <a16:creationId xmlns:a16="http://schemas.microsoft.com/office/drawing/2014/main" id="{6F47EA6D-3C32-4EB8-99FD-005142B2BD3F}"/>
              </a:ext>
            </a:extLst>
          </p:cNvPr>
          <p:cNvSpPr/>
          <p:nvPr/>
        </p:nvSpPr>
        <p:spPr>
          <a:xfrm>
            <a:off x="4671224" y="4504540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Сквиркл">
            <a:extLst>
              <a:ext uri="{FF2B5EF4-FFF2-40B4-BE49-F238E27FC236}">
                <a16:creationId xmlns:a16="http://schemas.microsoft.com/office/drawing/2014/main" id="{376A4DF0-E498-4C98-9B41-49B7E008A081}"/>
              </a:ext>
            </a:extLst>
          </p:cNvPr>
          <p:cNvSpPr/>
          <p:nvPr/>
        </p:nvSpPr>
        <p:spPr>
          <a:xfrm>
            <a:off x="191013" y="4513639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Сквиркл">
            <a:extLst>
              <a:ext uri="{FF2B5EF4-FFF2-40B4-BE49-F238E27FC236}">
                <a16:creationId xmlns:a16="http://schemas.microsoft.com/office/drawing/2014/main" id="{AA3B0726-AED6-4335-93E5-3E5138881217}"/>
              </a:ext>
            </a:extLst>
          </p:cNvPr>
          <p:cNvSpPr/>
          <p:nvPr/>
        </p:nvSpPr>
        <p:spPr>
          <a:xfrm>
            <a:off x="181640" y="6213961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Сквиркл">
            <a:extLst>
              <a:ext uri="{FF2B5EF4-FFF2-40B4-BE49-F238E27FC236}">
                <a16:creationId xmlns:a16="http://schemas.microsoft.com/office/drawing/2014/main" id="{8D586308-CFD7-4A93-80FB-8AC890FAE711}"/>
              </a:ext>
            </a:extLst>
          </p:cNvPr>
          <p:cNvSpPr/>
          <p:nvPr/>
        </p:nvSpPr>
        <p:spPr>
          <a:xfrm>
            <a:off x="192468" y="5651998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Сквиркл">
            <a:extLst>
              <a:ext uri="{FF2B5EF4-FFF2-40B4-BE49-F238E27FC236}">
                <a16:creationId xmlns:a16="http://schemas.microsoft.com/office/drawing/2014/main" id="{78E38038-18AA-496E-B4C1-CC9322D67E9F}"/>
              </a:ext>
            </a:extLst>
          </p:cNvPr>
          <p:cNvSpPr/>
          <p:nvPr/>
        </p:nvSpPr>
        <p:spPr>
          <a:xfrm>
            <a:off x="192227" y="5083118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7" name="Сквиркл">
            <a:extLst>
              <a:ext uri="{FF2B5EF4-FFF2-40B4-BE49-F238E27FC236}">
                <a16:creationId xmlns:a16="http://schemas.microsoft.com/office/drawing/2014/main" id="{7F2378A0-3B4F-41EA-9A96-E8C81BE79B3E}"/>
              </a:ext>
            </a:extLst>
          </p:cNvPr>
          <p:cNvSpPr/>
          <p:nvPr/>
        </p:nvSpPr>
        <p:spPr>
          <a:xfrm>
            <a:off x="4643598" y="6218006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Сквиркл">
            <a:extLst>
              <a:ext uri="{FF2B5EF4-FFF2-40B4-BE49-F238E27FC236}">
                <a16:creationId xmlns:a16="http://schemas.microsoft.com/office/drawing/2014/main" id="{2A1C6E3C-CF35-4EB5-978F-C34A7C44ADE6}"/>
              </a:ext>
            </a:extLst>
          </p:cNvPr>
          <p:cNvSpPr/>
          <p:nvPr/>
        </p:nvSpPr>
        <p:spPr>
          <a:xfrm>
            <a:off x="4662991" y="5642646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Сквиркл">
            <a:extLst>
              <a:ext uri="{FF2B5EF4-FFF2-40B4-BE49-F238E27FC236}">
                <a16:creationId xmlns:a16="http://schemas.microsoft.com/office/drawing/2014/main" id="{21CE2E6B-ECF5-4EF7-BA73-A9A73982106C}"/>
              </a:ext>
            </a:extLst>
          </p:cNvPr>
          <p:cNvSpPr/>
          <p:nvPr/>
        </p:nvSpPr>
        <p:spPr>
          <a:xfrm>
            <a:off x="4667725" y="5081746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9806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онтажная область 5@4x-100.jpg"/>
          <p:cNvPicPr>
            <a:picLocks noChangeAspect="1"/>
          </p:cNvPicPr>
          <p:nvPr/>
        </p:nvPicPr>
        <p:blipFill>
          <a:blip r:embed="rId2" cstate="print"/>
          <a:srcRect l="8714" t="1167" r="9359" b="522"/>
          <a:stretch>
            <a:fillRect/>
          </a:stretch>
        </p:blipFill>
        <p:spPr>
          <a:xfrm>
            <a:off x="-27845" y="-16967"/>
            <a:ext cx="9193920" cy="6895440"/>
          </a:xfrm>
          <a:prstGeom prst="rect">
            <a:avLst/>
          </a:prstGeom>
        </p:spPr>
      </p:pic>
      <p:pic>
        <p:nvPicPr>
          <p:cNvPr id="9" name="Рисунок 8" descr="разделит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2176"/>
            <a:ext cx="9144000" cy="101599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89607" y="1086134"/>
            <a:ext cx="8964785" cy="584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endParaRPr lang="ru-RU" sz="1800" dirty="0">
              <a:solidFill>
                <a:srgbClr val="0D3C61"/>
              </a:solidFill>
            </a:endParaRPr>
          </a:p>
        </p:txBody>
      </p:sp>
      <p:pic>
        <p:nvPicPr>
          <p:cNvPr id="29" name="Рисунок 28" descr="разделитель.png">
            <a:extLst>
              <a:ext uri="{FF2B5EF4-FFF2-40B4-BE49-F238E27FC236}">
                <a16:creationId xmlns:a16="http://schemas.microsoft.com/office/drawing/2014/main" id="{F0A76DC7-32EA-476E-806E-5E3BB8739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00" y="6703450"/>
            <a:ext cx="9144000" cy="101599"/>
          </a:xfrm>
          <a:prstGeom prst="rect">
            <a:avLst/>
          </a:prstGeom>
        </p:spPr>
      </p:pic>
      <p:sp>
        <p:nvSpPr>
          <p:cNvPr id="70" name="Rounded Rectangle 21">
            <a:extLst>
              <a:ext uri="{FF2B5EF4-FFF2-40B4-BE49-F238E27FC236}">
                <a16:creationId xmlns:a16="http://schemas.microsoft.com/office/drawing/2014/main" id="{D84BB758-DF25-40C7-8AD8-E83CD2EE69EA}"/>
              </a:ext>
            </a:extLst>
          </p:cNvPr>
          <p:cNvSpPr/>
          <p:nvPr/>
        </p:nvSpPr>
        <p:spPr>
          <a:xfrm>
            <a:off x="166851" y="1081626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одержимое 2">
            <a:extLst>
              <a:ext uri="{FF2B5EF4-FFF2-40B4-BE49-F238E27FC236}">
                <a16:creationId xmlns:a16="http://schemas.microsoft.com/office/drawing/2014/main" id="{EE939C78-09A7-4002-9756-BD1FD3E0A718}"/>
              </a:ext>
            </a:extLst>
          </p:cNvPr>
          <p:cNvSpPr txBox="1">
            <a:spLocks/>
          </p:cNvSpPr>
          <p:nvPr/>
        </p:nvSpPr>
        <p:spPr>
          <a:xfrm>
            <a:off x="159491" y="1131076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Финансовые показатели (балансы)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69" name="Rounded Rectangle 21">
            <a:extLst>
              <a:ext uri="{FF2B5EF4-FFF2-40B4-BE49-F238E27FC236}">
                <a16:creationId xmlns:a16="http://schemas.microsoft.com/office/drawing/2014/main" id="{C17A4810-B735-4218-88AB-EF896C610993}"/>
              </a:ext>
            </a:extLst>
          </p:cNvPr>
          <p:cNvSpPr/>
          <p:nvPr/>
        </p:nvSpPr>
        <p:spPr>
          <a:xfrm>
            <a:off x="4643600" y="1081626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Rounded Rectangle 21">
            <a:extLst>
              <a:ext uri="{FF2B5EF4-FFF2-40B4-BE49-F238E27FC236}">
                <a16:creationId xmlns:a16="http://schemas.microsoft.com/office/drawing/2014/main" id="{24A3D7AD-4081-4113-B756-801E4E2518BA}"/>
              </a:ext>
            </a:extLst>
          </p:cNvPr>
          <p:cNvSpPr/>
          <p:nvPr/>
        </p:nvSpPr>
        <p:spPr>
          <a:xfrm>
            <a:off x="161208" y="1644028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Rounded Rectangle 21">
            <a:extLst>
              <a:ext uri="{FF2B5EF4-FFF2-40B4-BE49-F238E27FC236}">
                <a16:creationId xmlns:a16="http://schemas.microsoft.com/office/drawing/2014/main" id="{7234AB4E-8BF7-4C64-883E-634C04DC684C}"/>
              </a:ext>
            </a:extLst>
          </p:cNvPr>
          <p:cNvSpPr/>
          <p:nvPr/>
        </p:nvSpPr>
        <p:spPr>
          <a:xfrm>
            <a:off x="172493" y="2210938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Rounded Rectangle 21">
            <a:extLst>
              <a:ext uri="{FF2B5EF4-FFF2-40B4-BE49-F238E27FC236}">
                <a16:creationId xmlns:a16="http://schemas.microsoft.com/office/drawing/2014/main" id="{03F5FF9B-5666-42D8-858E-513F14954F27}"/>
              </a:ext>
            </a:extLst>
          </p:cNvPr>
          <p:cNvSpPr/>
          <p:nvPr/>
        </p:nvSpPr>
        <p:spPr>
          <a:xfrm>
            <a:off x="172493" y="2779554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ounded Rectangle 21">
            <a:extLst>
              <a:ext uri="{FF2B5EF4-FFF2-40B4-BE49-F238E27FC236}">
                <a16:creationId xmlns:a16="http://schemas.microsoft.com/office/drawing/2014/main" id="{A2698296-FE98-48BE-A996-0CFCB80034E6}"/>
              </a:ext>
            </a:extLst>
          </p:cNvPr>
          <p:cNvSpPr/>
          <p:nvPr/>
        </p:nvSpPr>
        <p:spPr>
          <a:xfrm>
            <a:off x="161209" y="335279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Rounded Rectangle 21">
            <a:extLst>
              <a:ext uri="{FF2B5EF4-FFF2-40B4-BE49-F238E27FC236}">
                <a16:creationId xmlns:a16="http://schemas.microsoft.com/office/drawing/2014/main" id="{6EFC7F47-FA13-400D-A40E-81D7D23C36D7}"/>
              </a:ext>
            </a:extLst>
          </p:cNvPr>
          <p:cNvSpPr/>
          <p:nvPr/>
        </p:nvSpPr>
        <p:spPr>
          <a:xfrm>
            <a:off x="172492" y="391970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Rounded Rectangle 21">
            <a:extLst>
              <a:ext uri="{FF2B5EF4-FFF2-40B4-BE49-F238E27FC236}">
                <a16:creationId xmlns:a16="http://schemas.microsoft.com/office/drawing/2014/main" id="{8DCF049C-C75D-4377-B150-352492FEA011}"/>
              </a:ext>
            </a:extLst>
          </p:cNvPr>
          <p:cNvSpPr/>
          <p:nvPr/>
        </p:nvSpPr>
        <p:spPr>
          <a:xfrm>
            <a:off x="172491" y="448661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Rounded Rectangle 21">
            <a:extLst>
              <a:ext uri="{FF2B5EF4-FFF2-40B4-BE49-F238E27FC236}">
                <a16:creationId xmlns:a16="http://schemas.microsoft.com/office/drawing/2014/main" id="{40A3AAAE-A899-4AEA-A63E-FBCAA607DAE3}"/>
              </a:ext>
            </a:extLst>
          </p:cNvPr>
          <p:cNvSpPr/>
          <p:nvPr/>
        </p:nvSpPr>
        <p:spPr>
          <a:xfrm>
            <a:off x="169611" y="505352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Rounded Rectangle 21">
            <a:extLst>
              <a:ext uri="{FF2B5EF4-FFF2-40B4-BE49-F238E27FC236}">
                <a16:creationId xmlns:a16="http://schemas.microsoft.com/office/drawing/2014/main" id="{8904D967-8D69-4B39-91FA-1F2726798856}"/>
              </a:ext>
            </a:extLst>
          </p:cNvPr>
          <p:cNvSpPr/>
          <p:nvPr/>
        </p:nvSpPr>
        <p:spPr>
          <a:xfrm>
            <a:off x="169610" y="562043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Rounded Rectangle 21">
            <a:extLst>
              <a:ext uri="{FF2B5EF4-FFF2-40B4-BE49-F238E27FC236}">
                <a16:creationId xmlns:a16="http://schemas.microsoft.com/office/drawing/2014/main" id="{7E47891B-7621-46FB-8E4D-8A2681763E2D}"/>
              </a:ext>
            </a:extLst>
          </p:cNvPr>
          <p:cNvSpPr/>
          <p:nvPr/>
        </p:nvSpPr>
        <p:spPr>
          <a:xfrm>
            <a:off x="161207" y="6187340"/>
            <a:ext cx="4399505" cy="424846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Rounded Rectangle 21">
            <a:extLst>
              <a:ext uri="{FF2B5EF4-FFF2-40B4-BE49-F238E27FC236}">
                <a16:creationId xmlns:a16="http://schemas.microsoft.com/office/drawing/2014/main" id="{322049DF-0856-4A62-852D-1170052893AF}"/>
              </a:ext>
            </a:extLst>
          </p:cNvPr>
          <p:cNvSpPr/>
          <p:nvPr/>
        </p:nvSpPr>
        <p:spPr>
          <a:xfrm>
            <a:off x="4643599" y="164402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Rounded Rectangle 21">
            <a:extLst>
              <a:ext uri="{FF2B5EF4-FFF2-40B4-BE49-F238E27FC236}">
                <a16:creationId xmlns:a16="http://schemas.microsoft.com/office/drawing/2014/main" id="{614233EF-BC78-4423-940C-E2CEC7CFCBE7}"/>
              </a:ext>
            </a:extLst>
          </p:cNvPr>
          <p:cNvSpPr/>
          <p:nvPr/>
        </p:nvSpPr>
        <p:spPr>
          <a:xfrm>
            <a:off x="4643598" y="2210937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Rounded Rectangle 21">
            <a:extLst>
              <a:ext uri="{FF2B5EF4-FFF2-40B4-BE49-F238E27FC236}">
                <a16:creationId xmlns:a16="http://schemas.microsoft.com/office/drawing/2014/main" id="{217D18D4-D472-430A-B1ED-08CA8F7F15C5}"/>
              </a:ext>
            </a:extLst>
          </p:cNvPr>
          <p:cNvSpPr/>
          <p:nvPr/>
        </p:nvSpPr>
        <p:spPr>
          <a:xfrm>
            <a:off x="4643598" y="2779553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Rounded Rectangle 21">
            <a:extLst>
              <a:ext uri="{FF2B5EF4-FFF2-40B4-BE49-F238E27FC236}">
                <a16:creationId xmlns:a16="http://schemas.microsoft.com/office/drawing/2014/main" id="{1B2634DE-B89F-4850-ACA1-BF1ECD1547A1}"/>
              </a:ext>
            </a:extLst>
          </p:cNvPr>
          <p:cNvSpPr/>
          <p:nvPr/>
        </p:nvSpPr>
        <p:spPr>
          <a:xfrm>
            <a:off x="4643598" y="336130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Rounded Rectangle 21">
            <a:extLst>
              <a:ext uri="{FF2B5EF4-FFF2-40B4-BE49-F238E27FC236}">
                <a16:creationId xmlns:a16="http://schemas.microsoft.com/office/drawing/2014/main" id="{FD05BC1A-4DD3-4282-8E58-8F7C0D755A1D}"/>
              </a:ext>
            </a:extLst>
          </p:cNvPr>
          <p:cNvSpPr/>
          <p:nvPr/>
        </p:nvSpPr>
        <p:spPr>
          <a:xfrm>
            <a:off x="4630860" y="391559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Rounded Rectangle 21">
            <a:extLst>
              <a:ext uri="{FF2B5EF4-FFF2-40B4-BE49-F238E27FC236}">
                <a16:creationId xmlns:a16="http://schemas.microsoft.com/office/drawing/2014/main" id="{678EB4B2-FF44-43B4-B274-158524638F6F}"/>
              </a:ext>
            </a:extLst>
          </p:cNvPr>
          <p:cNvSpPr/>
          <p:nvPr/>
        </p:nvSpPr>
        <p:spPr>
          <a:xfrm>
            <a:off x="4643598" y="4472972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Rounded Rectangle 21">
            <a:extLst>
              <a:ext uri="{FF2B5EF4-FFF2-40B4-BE49-F238E27FC236}">
                <a16:creationId xmlns:a16="http://schemas.microsoft.com/office/drawing/2014/main" id="{119BFF9C-51BA-4A98-988C-92A2023F682D}"/>
              </a:ext>
            </a:extLst>
          </p:cNvPr>
          <p:cNvSpPr/>
          <p:nvPr/>
        </p:nvSpPr>
        <p:spPr>
          <a:xfrm>
            <a:off x="4643598" y="505017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Rounded Rectangle 21">
            <a:extLst>
              <a:ext uri="{FF2B5EF4-FFF2-40B4-BE49-F238E27FC236}">
                <a16:creationId xmlns:a16="http://schemas.microsoft.com/office/drawing/2014/main" id="{0512A5E7-3383-45B9-A72E-BEF67F5E5C13}"/>
              </a:ext>
            </a:extLst>
          </p:cNvPr>
          <p:cNvSpPr/>
          <p:nvPr/>
        </p:nvSpPr>
        <p:spPr>
          <a:xfrm>
            <a:off x="4643598" y="5607558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Rounded Rectangle 21">
            <a:extLst>
              <a:ext uri="{FF2B5EF4-FFF2-40B4-BE49-F238E27FC236}">
                <a16:creationId xmlns:a16="http://schemas.microsoft.com/office/drawing/2014/main" id="{2B16DF00-1C30-46EF-9BC5-495792DB3ABB}"/>
              </a:ext>
            </a:extLst>
          </p:cNvPr>
          <p:cNvSpPr/>
          <p:nvPr/>
        </p:nvSpPr>
        <p:spPr>
          <a:xfrm>
            <a:off x="4632312" y="6184764"/>
            <a:ext cx="4399505" cy="42484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держимое 2">
            <a:extLst>
              <a:ext uri="{FF2B5EF4-FFF2-40B4-BE49-F238E27FC236}">
                <a16:creationId xmlns:a16="http://schemas.microsoft.com/office/drawing/2014/main" id="{AC103EF5-7FAB-4EB5-9827-FE2CA11B2300}"/>
              </a:ext>
            </a:extLst>
          </p:cNvPr>
          <p:cNvSpPr txBox="1">
            <a:spLocks/>
          </p:cNvSpPr>
          <p:nvPr/>
        </p:nvSpPr>
        <p:spPr>
          <a:xfrm>
            <a:off x="205296" y="1697986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Налоговая информация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99" name="Содержимое 2">
            <a:extLst>
              <a:ext uri="{FF2B5EF4-FFF2-40B4-BE49-F238E27FC236}">
                <a16:creationId xmlns:a16="http://schemas.microsoft.com/office/drawing/2014/main" id="{08D1887B-6E78-4721-BF88-BFCEF9C35B1D}"/>
              </a:ext>
            </a:extLst>
          </p:cNvPr>
          <p:cNvSpPr txBox="1">
            <a:spLocks/>
          </p:cNvSpPr>
          <p:nvPr/>
        </p:nvSpPr>
        <p:spPr>
          <a:xfrm>
            <a:off x="216460" y="225588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Долги, в том числе по налогам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0" name="Содержимое 2">
            <a:extLst>
              <a:ext uri="{FF2B5EF4-FFF2-40B4-BE49-F238E27FC236}">
                <a16:creationId xmlns:a16="http://schemas.microsoft.com/office/drawing/2014/main" id="{6099C30C-68D6-4E88-AE85-BB8E29902AD0}"/>
              </a:ext>
            </a:extLst>
          </p:cNvPr>
          <p:cNvSpPr txBox="1">
            <a:spLocks/>
          </p:cNvSpPr>
          <p:nvPr/>
        </p:nvSpPr>
        <p:spPr>
          <a:xfrm>
            <a:off x="216460" y="282279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Арбитражи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1" name="Содержимое 2">
            <a:extLst>
              <a:ext uri="{FF2B5EF4-FFF2-40B4-BE49-F238E27FC236}">
                <a16:creationId xmlns:a16="http://schemas.microsoft.com/office/drawing/2014/main" id="{D08C7775-F098-4215-8688-FBF91AEB7282}"/>
              </a:ext>
            </a:extLst>
          </p:cNvPr>
          <p:cNvSpPr txBox="1">
            <a:spLocks/>
          </p:cNvSpPr>
          <p:nvPr/>
        </p:nvSpPr>
        <p:spPr>
          <a:xfrm>
            <a:off x="216460" y="3401153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Банкротство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2" name="Содержимое 2">
            <a:extLst>
              <a:ext uri="{FF2B5EF4-FFF2-40B4-BE49-F238E27FC236}">
                <a16:creationId xmlns:a16="http://schemas.microsoft.com/office/drawing/2014/main" id="{3DBDECD4-BE63-4F10-83C2-52BEA39C212D}"/>
              </a:ext>
            </a:extLst>
          </p:cNvPr>
          <p:cNvSpPr txBox="1">
            <a:spLocks/>
          </p:cNvSpPr>
          <p:nvPr/>
        </p:nvSpPr>
        <p:spPr>
          <a:xfrm>
            <a:off x="216459" y="3971250"/>
            <a:ext cx="4302717" cy="276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Штрафы, в том числе штрафы ГИБДД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3" name="Содержимое 2">
            <a:extLst>
              <a:ext uri="{FF2B5EF4-FFF2-40B4-BE49-F238E27FC236}">
                <a16:creationId xmlns:a16="http://schemas.microsoft.com/office/drawing/2014/main" id="{45B3FEC0-A261-4976-8C16-C14A1C673A04}"/>
              </a:ext>
            </a:extLst>
          </p:cNvPr>
          <p:cNvSpPr txBox="1">
            <a:spLocks/>
          </p:cNvSpPr>
          <p:nvPr/>
        </p:nvSpPr>
        <p:spPr>
          <a:xfrm>
            <a:off x="216460" y="4526245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Наличие несданной отчетности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4" name="Содержимое 2">
            <a:extLst>
              <a:ext uri="{FF2B5EF4-FFF2-40B4-BE49-F238E27FC236}">
                <a16:creationId xmlns:a16="http://schemas.microsoft.com/office/drawing/2014/main" id="{B0524023-94D4-4112-BA4A-4BA5914D4B54}"/>
              </a:ext>
            </a:extLst>
          </p:cNvPr>
          <p:cNvSpPr txBox="1">
            <a:spLocks/>
          </p:cNvSpPr>
          <p:nvPr/>
        </p:nvSpPr>
        <p:spPr>
          <a:xfrm>
            <a:off x="216460" y="510440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5" name="Содержимое 2">
            <a:extLst>
              <a:ext uri="{FF2B5EF4-FFF2-40B4-BE49-F238E27FC236}">
                <a16:creationId xmlns:a16="http://schemas.microsoft.com/office/drawing/2014/main" id="{DDF74E30-456D-422C-B2B6-BE7DB5B8953F}"/>
              </a:ext>
            </a:extLst>
          </p:cNvPr>
          <p:cNvSpPr txBox="1">
            <a:spLocks/>
          </p:cNvSpPr>
          <p:nvPr/>
        </p:nvSpPr>
        <p:spPr>
          <a:xfrm>
            <a:off x="205296" y="5673092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Регистрация ФСС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6" name="Содержимое 2">
            <a:extLst>
              <a:ext uri="{FF2B5EF4-FFF2-40B4-BE49-F238E27FC236}">
                <a16:creationId xmlns:a16="http://schemas.microsoft.com/office/drawing/2014/main" id="{D025759B-8274-472F-96EA-A1C2982D0D4F}"/>
              </a:ext>
            </a:extLst>
          </p:cNvPr>
          <p:cNvSpPr txBox="1">
            <a:spLocks/>
          </p:cNvSpPr>
          <p:nvPr/>
        </p:nvSpPr>
        <p:spPr>
          <a:xfrm>
            <a:off x="205296" y="623765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Регистрация ПФ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7" name="Содержимое 2">
            <a:extLst>
              <a:ext uri="{FF2B5EF4-FFF2-40B4-BE49-F238E27FC236}">
                <a16:creationId xmlns:a16="http://schemas.microsoft.com/office/drawing/2014/main" id="{CD9EAEB0-2EAA-4343-BFDF-88D342E90655}"/>
              </a:ext>
            </a:extLst>
          </p:cNvPr>
          <p:cNvSpPr txBox="1">
            <a:spLocks/>
          </p:cNvSpPr>
          <p:nvPr/>
        </p:nvSpPr>
        <p:spPr>
          <a:xfrm>
            <a:off x="4677192" y="1127890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ОКВЭД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8" name="Содержимое 2">
            <a:extLst>
              <a:ext uri="{FF2B5EF4-FFF2-40B4-BE49-F238E27FC236}">
                <a16:creationId xmlns:a16="http://schemas.microsoft.com/office/drawing/2014/main" id="{A79E4F0F-C61E-4375-AD3B-F672A1B46DBF}"/>
              </a:ext>
            </a:extLst>
          </p:cNvPr>
          <p:cNvSpPr txBox="1">
            <a:spLocks/>
          </p:cNvSpPr>
          <p:nvPr/>
        </p:nvSpPr>
        <p:spPr>
          <a:xfrm>
            <a:off x="4677192" y="1696278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ОКПО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9" name="Содержимое 2">
            <a:extLst>
              <a:ext uri="{FF2B5EF4-FFF2-40B4-BE49-F238E27FC236}">
                <a16:creationId xmlns:a16="http://schemas.microsoft.com/office/drawing/2014/main" id="{9141BD69-E6F5-4A66-A838-AD6F2CF3F874}"/>
              </a:ext>
            </a:extLst>
          </p:cNvPr>
          <p:cNvSpPr txBox="1">
            <a:spLocks/>
          </p:cNvSpPr>
          <p:nvPr/>
        </p:nvSpPr>
        <p:spPr>
          <a:xfrm>
            <a:off x="4677192" y="2252693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ОКАТО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0" name="Содержимое 2">
            <a:extLst>
              <a:ext uri="{FF2B5EF4-FFF2-40B4-BE49-F238E27FC236}">
                <a16:creationId xmlns:a16="http://schemas.microsoft.com/office/drawing/2014/main" id="{979C5A3D-F803-4F77-B143-D79351AA4EB7}"/>
              </a:ext>
            </a:extLst>
          </p:cNvPr>
          <p:cNvSpPr txBox="1">
            <a:spLocks/>
          </p:cNvSpPr>
          <p:nvPr/>
        </p:nvSpPr>
        <p:spPr>
          <a:xfrm>
            <a:off x="4677192" y="282711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ОКОГУ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3" name="Содержимое 2">
            <a:extLst>
              <a:ext uri="{FF2B5EF4-FFF2-40B4-BE49-F238E27FC236}">
                <a16:creationId xmlns:a16="http://schemas.microsoft.com/office/drawing/2014/main" id="{057A679E-75A7-4667-BDC0-4C7E1BEF96D2}"/>
              </a:ext>
            </a:extLst>
          </p:cNvPr>
          <p:cNvSpPr txBox="1">
            <a:spLocks/>
          </p:cNvSpPr>
          <p:nvPr/>
        </p:nvSpPr>
        <p:spPr>
          <a:xfrm>
            <a:off x="4675014" y="3957348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ОКФС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4" name="Содержимое 2">
            <a:extLst>
              <a:ext uri="{FF2B5EF4-FFF2-40B4-BE49-F238E27FC236}">
                <a16:creationId xmlns:a16="http://schemas.microsoft.com/office/drawing/2014/main" id="{8E76B10B-CE69-4ECA-A366-4419CD65BBEE}"/>
              </a:ext>
            </a:extLst>
          </p:cNvPr>
          <p:cNvSpPr txBox="1">
            <a:spLocks/>
          </p:cNvSpPr>
          <p:nvPr/>
        </p:nvSpPr>
        <p:spPr>
          <a:xfrm>
            <a:off x="4689448" y="4513639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ОКОПФ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5" name="Содержимое 2">
            <a:extLst>
              <a:ext uri="{FF2B5EF4-FFF2-40B4-BE49-F238E27FC236}">
                <a16:creationId xmlns:a16="http://schemas.microsoft.com/office/drawing/2014/main" id="{1D496A4B-B6DB-4637-9D6A-76BEF4D25A3F}"/>
              </a:ext>
            </a:extLst>
          </p:cNvPr>
          <p:cNvSpPr txBox="1">
            <a:spLocks/>
          </p:cNvSpPr>
          <p:nvPr/>
        </p:nvSpPr>
        <p:spPr>
          <a:xfrm>
            <a:off x="4675014" y="3408935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ОКТМО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6" name="Содержимое 2">
            <a:extLst>
              <a:ext uri="{FF2B5EF4-FFF2-40B4-BE49-F238E27FC236}">
                <a16:creationId xmlns:a16="http://schemas.microsoft.com/office/drawing/2014/main" id="{6DCD2C56-F9A6-481C-AE1B-CAD454A4FF94}"/>
              </a:ext>
            </a:extLst>
          </p:cNvPr>
          <p:cNvSpPr txBox="1">
            <a:spLocks/>
          </p:cNvSpPr>
          <p:nvPr/>
        </p:nvSpPr>
        <p:spPr>
          <a:xfrm>
            <a:off x="4677192" y="5091419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Компании, которые впервые выиграли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7" name="Содержимое 2">
            <a:extLst>
              <a:ext uri="{FF2B5EF4-FFF2-40B4-BE49-F238E27FC236}">
                <a16:creationId xmlns:a16="http://schemas.microsoft.com/office/drawing/2014/main" id="{60AEEB8D-4958-4FAA-AAE0-B9D56C3C30E3}"/>
              </a:ext>
            </a:extLst>
          </p:cNvPr>
          <p:cNvSpPr txBox="1">
            <a:spLocks/>
          </p:cNvSpPr>
          <p:nvPr/>
        </p:nvSpPr>
        <p:spPr>
          <a:xfrm>
            <a:off x="4689448" y="5661641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Поданные заявки компаний на конкурсы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18" name="Содержимое 2">
            <a:extLst>
              <a:ext uri="{FF2B5EF4-FFF2-40B4-BE49-F238E27FC236}">
                <a16:creationId xmlns:a16="http://schemas.microsoft.com/office/drawing/2014/main" id="{E0512F2C-6627-47DD-822F-9AF37C7FA842}"/>
              </a:ext>
            </a:extLst>
          </p:cNvPr>
          <p:cNvSpPr txBox="1">
            <a:spLocks/>
          </p:cNvSpPr>
          <p:nvPr/>
        </p:nvSpPr>
        <p:spPr>
          <a:xfrm>
            <a:off x="4675014" y="6229164"/>
            <a:ext cx="4414214" cy="3424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Протокол подведения итогов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9" name="Содержимое 2">
            <a:extLst>
              <a:ext uri="{FF2B5EF4-FFF2-40B4-BE49-F238E27FC236}">
                <a16:creationId xmlns:a16="http://schemas.microsoft.com/office/drawing/2014/main" id="{569DC634-348B-4D8F-9E2C-6C8FD8DC8039}"/>
              </a:ext>
            </a:extLst>
          </p:cNvPr>
          <p:cNvSpPr txBox="1">
            <a:spLocks/>
          </p:cNvSpPr>
          <p:nvPr/>
        </p:nvSpPr>
        <p:spPr>
          <a:xfrm>
            <a:off x="214921" y="5104406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Аффилированность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1" name="Заголовок 1">
            <a:extLst>
              <a:ext uri="{FF2B5EF4-FFF2-40B4-BE49-F238E27FC236}">
                <a16:creationId xmlns:a16="http://schemas.microsoft.com/office/drawing/2014/main" id="{6C11E9AA-3356-4F1B-8F66-155FB4F23A93}"/>
              </a:ext>
            </a:extLst>
          </p:cNvPr>
          <p:cNvSpPr txBox="1">
            <a:spLocks/>
          </p:cNvSpPr>
          <p:nvPr/>
        </p:nvSpPr>
        <p:spPr>
          <a:xfrm>
            <a:off x="2771801" y="55240"/>
            <a:ext cx="6207562" cy="83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EXPERT</a:t>
            </a:r>
            <a:r>
              <a:rPr lang="ru-RU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содержание информации</a:t>
            </a:r>
          </a:p>
        </p:txBody>
      </p:sp>
      <p:sp>
        <p:nvSpPr>
          <p:cNvPr id="50" name="Сквиркл">
            <a:extLst>
              <a:ext uri="{FF2B5EF4-FFF2-40B4-BE49-F238E27FC236}">
                <a16:creationId xmlns:a16="http://schemas.microsoft.com/office/drawing/2014/main" id="{5C987B2A-4317-4AA6-ADF0-44AEA5250199}"/>
              </a:ext>
            </a:extLst>
          </p:cNvPr>
          <p:cNvSpPr/>
          <p:nvPr/>
        </p:nvSpPr>
        <p:spPr>
          <a:xfrm>
            <a:off x="202264" y="1115955"/>
            <a:ext cx="4328678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2" name="Сквиркл">
            <a:extLst>
              <a:ext uri="{FF2B5EF4-FFF2-40B4-BE49-F238E27FC236}">
                <a16:creationId xmlns:a16="http://schemas.microsoft.com/office/drawing/2014/main" id="{B2E2E774-203E-4926-BA87-9A20874C0704}"/>
              </a:ext>
            </a:extLst>
          </p:cNvPr>
          <p:cNvSpPr/>
          <p:nvPr/>
        </p:nvSpPr>
        <p:spPr>
          <a:xfrm>
            <a:off x="180736" y="1667985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3" name="Сквиркл">
            <a:extLst>
              <a:ext uri="{FF2B5EF4-FFF2-40B4-BE49-F238E27FC236}">
                <a16:creationId xmlns:a16="http://schemas.microsoft.com/office/drawing/2014/main" id="{202226EC-B6DE-446F-BC03-EBDC06AAD4A2}"/>
              </a:ext>
            </a:extLst>
          </p:cNvPr>
          <p:cNvSpPr/>
          <p:nvPr/>
        </p:nvSpPr>
        <p:spPr>
          <a:xfrm>
            <a:off x="191013" y="2240196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4" name="Сквиркл">
            <a:extLst>
              <a:ext uri="{FF2B5EF4-FFF2-40B4-BE49-F238E27FC236}">
                <a16:creationId xmlns:a16="http://schemas.microsoft.com/office/drawing/2014/main" id="{60F557D3-41D1-47ED-BB24-E30CE3D859B4}"/>
              </a:ext>
            </a:extLst>
          </p:cNvPr>
          <p:cNvSpPr/>
          <p:nvPr/>
        </p:nvSpPr>
        <p:spPr>
          <a:xfrm>
            <a:off x="191013" y="2807120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5" name="Сквиркл">
            <a:extLst>
              <a:ext uri="{FF2B5EF4-FFF2-40B4-BE49-F238E27FC236}">
                <a16:creationId xmlns:a16="http://schemas.microsoft.com/office/drawing/2014/main" id="{34639543-7465-4B83-8DE2-33A31606A547}"/>
              </a:ext>
            </a:extLst>
          </p:cNvPr>
          <p:cNvSpPr/>
          <p:nvPr/>
        </p:nvSpPr>
        <p:spPr>
          <a:xfrm>
            <a:off x="177530" y="3384358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6" name="Сквиркл">
            <a:extLst>
              <a:ext uri="{FF2B5EF4-FFF2-40B4-BE49-F238E27FC236}">
                <a16:creationId xmlns:a16="http://schemas.microsoft.com/office/drawing/2014/main" id="{CCCC34A4-709F-40D1-8DDB-9599374363C7}"/>
              </a:ext>
            </a:extLst>
          </p:cNvPr>
          <p:cNvSpPr/>
          <p:nvPr/>
        </p:nvSpPr>
        <p:spPr>
          <a:xfrm>
            <a:off x="195942" y="3954486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7" name="Сквиркл">
            <a:extLst>
              <a:ext uri="{FF2B5EF4-FFF2-40B4-BE49-F238E27FC236}">
                <a16:creationId xmlns:a16="http://schemas.microsoft.com/office/drawing/2014/main" id="{7FB5B1DC-7C06-453C-981B-37B2AF6A74F3}"/>
              </a:ext>
            </a:extLst>
          </p:cNvPr>
          <p:cNvSpPr/>
          <p:nvPr/>
        </p:nvSpPr>
        <p:spPr>
          <a:xfrm>
            <a:off x="191013" y="4513639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8" name="Сквиркл">
            <a:extLst>
              <a:ext uri="{FF2B5EF4-FFF2-40B4-BE49-F238E27FC236}">
                <a16:creationId xmlns:a16="http://schemas.microsoft.com/office/drawing/2014/main" id="{C498D3BA-8833-42D7-8D15-B5E97750D7B7}"/>
              </a:ext>
            </a:extLst>
          </p:cNvPr>
          <p:cNvSpPr/>
          <p:nvPr/>
        </p:nvSpPr>
        <p:spPr>
          <a:xfrm>
            <a:off x="183353" y="5082550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59" name="Сквиркл">
            <a:extLst>
              <a:ext uri="{FF2B5EF4-FFF2-40B4-BE49-F238E27FC236}">
                <a16:creationId xmlns:a16="http://schemas.microsoft.com/office/drawing/2014/main" id="{4688C593-4A5E-44B6-B10F-7E24D3D4B895}"/>
              </a:ext>
            </a:extLst>
          </p:cNvPr>
          <p:cNvSpPr/>
          <p:nvPr/>
        </p:nvSpPr>
        <p:spPr>
          <a:xfrm>
            <a:off x="192468" y="5651998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0" name="Сквиркл">
            <a:extLst>
              <a:ext uri="{FF2B5EF4-FFF2-40B4-BE49-F238E27FC236}">
                <a16:creationId xmlns:a16="http://schemas.microsoft.com/office/drawing/2014/main" id="{A0C18206-BB81-4368-8842-677DDE7D1A95}"/>
              </a:ext>
            </a:extLst>
          </p:cNvPr>
          <p:cNvSpPr/>
          <p:nvPr/>
        </p:nvSpPr>
        <p:spPr>
          <a:xfrm>
            <a:off x="181640" y="6213961"/>
            <a:ext cx="4351180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1" name="Сквиркл">
            <a:extLst>
              <a:ext uri="{FF2B5EF4-FFF2-40B4-BE49-F238E27FC236}">
                <a16:creationId xmlns:a16="http://schemas.microsoft.com/office/drawing/2014/main" id="{73E783AF-840B-4413-A145-C0B8A2A4C93C}"/>
              </a:ext>
            </a:extLst>
          </p:cNvPr>
          <p:cNvSpPr/>
          <p:nvPr/>
        </p:nvSpPr>
        <p:spPr>
          <a:xfrm>
            <a:off x="4666273" y="1109584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2" name="Сквиркл">
            <a:extLst>
              <a:ext uri="{FF2B5EF4-FFF2-40B4-BE49-F238E27FC236}">
                <a16:creationId xmlns:a16="http://schemas.microsoft.com/office/drawing/2014/main" id="{E52B0D87-095B-4846-BDF5-2BF55B02149B}"/>
              </a:ext>
            </a:extLst>
          </p:cNvPr>
          <p:cNvSpPr/>
          <p:nvPr/>
        </p:nvSpPr>
        <p:spPr>
          <a:xfrm>
            <a:off x="4666633" y="1679439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3" name="Сквиркл">
            <a:extLst>
              <a:ext uri="{FF2B5EF4-FFF2-40B4-BE49-F238E27FC236}">
                <a16:creationId xmlns:a16="http://schemas.microsoft.com/office/drawing/2014/main" id="{8D695ABE-5C74-4746-8B19-B4077433FFF7}"/>
              </a:ext>
            </a:extLst>
          </p:cNvPr>
          <p:cNvSpPr/>
          <p:nvPr/>
        </p:nvSpPr>
        <p:spPr>
          <a:xfrm>
            <a:off x="4666273" y="2240196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4" name="Сквиркл">
            <a:extLst>
              <a:ext uri="{FF2B5EF4-FFF2-40B4-BE49-F238E27FC236}">
                <a16:creationId xmlns:a16="http://schemas.microsoft.com/office/drawing/2014/main" id="{42816F15-E393-4DF0-94C8-0F313066A592}"/>
              </a:ext>
            </a:extLst>
          </p:cNvPr>
          <p:cNvSpPr/>
          <p:nvPr/>
        </p:nvSpPr>
        <p:spPr>
          <a:xfrm>
            <a:off x="4666273" y="2801273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5" name="Сквиркл">
            <a:extLst>
              <a:ext uri="{FF2B5EF4-FFF2-40B4-BE49-F238E27FC236}">
                <a16:creationId xmlns:a16="http://schemas.microsoft.com/office/drawing/2014/main" id="{130B1DF1-FB43-4F9F-855F-68C4F55A9875}"/>
              </a:ext>
            </a:extLst>
          </p:cNvPr>
          <p:cNvSpPr/>
          <p:nvPr/>
        </p:nvSpPr>
        <p:spPr>
          <a:xfrm>
            <a:off x="4661304" y="3388548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6" name="Сквиркл">
            <a:extLst>
              <a:ext uri="{FF2B5EF4-FFF2-40B4-BE49-F238E27FC236}">
                <a16:creationId xmlns:a16="http://schemas.microsoft.com/office/drawing/2014/main" id="{A6402C2F-7321-48FC-BA62-A7DA3E683837}"/>
              </a:ext>
            </a:extLst>
          </p:cNvPr>
          <p:cNvSpPr/>
          <p:nvPr/>
        </p:nvSpPr>
        <p:spPr>
          <a:xfrm>
            <a:off x="4661304" y="3942942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7" name="Сквиркл">
            <a:extLst>
              <a:ext uri="{FF2B5EF4-FFF2-40B4-BE49-F238E27FC236}">
                <a16:creationId xmlns:a16="http://schemas.microsoft.com/office/drawing/2014/main" id="{7A6A825C-7C29-43E3-A6CC-E9F1D2F27033}"/>
              </a:ext>
            </a:extLst>
          </p:cNvPr>
          <p:cNvSpPr/>
          <p:nvPr/>
        </p:nvSpPr>
        <p:spPr>
          <a:xfrm>
            <a:off x="4671224" y="4504540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68" name="Сквиркл">
            <a:extLst>
              <a:ext uri="{FF2B5EF4-FFF2-40B4-BE49-F238E27FC236}">
                <a16:creationId xmlns:a16="http://schemas.microsoft.com/office/drawing/2014/main" id="{7DCB974F-57D1-4FDF-BDEC-8135A60CC1AE}"/>
              </a:ext>
            </a:extLst>
          </p:cNvPr>
          <p:cNvSpPr/>
          <p:nvPr/>
        </p:nvSpPr>
        <p:spPr>
          <a:xfrm>
            <a:off x="4671224" y="5081939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2" name="Сквиркл">
            <a:extLst>
              <a:ext uri="{FF2B5EF4-FFF2-40B4-BE49-F238E27FC236}">
                <a16:creationId xmlns:a16="http://schemas.microsoft.com/office/drawing/2014/main" id="{F3916206-ADD4-40F5-946E-04FF2A1579DB}"/>
              </a:ext>
            </a:extLst>
          </p:cNvPr>
          <p:cNvSpPr/>
          <p:nvPr/>
        </p:nvSpPr>
        <p:spPr>
          <a:xfrm>
            <a:off x="4671224" y="5642952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73" name="Сквиркл">
            <a:extLst>
              <a:ext uri="{FF2B5EF4-FFF2-40B4-BE49-F238E27FC236}">
                <a16:creationId xmlns:a16="http://schemas.microsoft.com/office/drawing/2014/main" id="{9FF5EDB2-C4D6-478D-AF2D-5599746CC46F}"/>
              </a:ext>
            </a:extLst>
          </p:cNvPr>
          <p:cNvSpPr/>
          <p:nvPr/>
        </p:nvSpPr>
        <p:spPr>
          <a:xfrm>
            <a:off x="4652388" y="6210743"/>
            <a:ext cx="4364092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74" name="Рисунок 73" descr="logo.png">
            <a:extLst>
              <a:ext uri="{FF2B5EF4-FFF2-40B4-BE49-F238E27FC236}">
                <a16:creationId xmlns:a16="http://schemas.microsoft.com/office/drawing/2014/main" id="{01AF7492-C650-4A1F-95DB-4D742D081E6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59" y="188163"/>
            <a:ext cx="1080120" cy="5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16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онтажная область 5@4x-100.jpg"/>
          <p:cNvPicPr>
            <a:picLocks noChangeAspect="1"/>
          </p:cNvPicPr>
          <p:nvPr/>
        </p:nvPicPr>
        <p:blipFill>
          <a:blip r:embed="rId2" cstate="print"/>
          <a:srcRect l="8714" t="1167" r="9359" b="522"/>
          <a:stretch>
            <a:fillRect/>
          </a:stretch>
        </p:blipFill>
        <p:spPr>
          <a:xfrm>
            <a:off x="-27845" y="-16967"/>
            <a:ext cx="9193920" cy="6895440"/>
          </a:xfrm>
          <a:prstGeom prst="rect">
            <a:avLst/>
          </a:prstGeom>
        </p:spPr>
      </p:pic>
      <p:pic>
        <p:nvPicPr>
          <p:cNvPr id="9" name="Рисунок 8" descr="разделитель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832176"/>
            <a:ext cx="9144000" cy="101599"/>
          </a:xfrm>
          <a:prstGeom prst="rect">
            <a:avLst/>
          </a:prstGeom>
        </p:spPr>
      </p:pic>
      <p:sp>
        <p:nvSpPr>
          <p:cNvPr id="19" name="Содержимое 2"/>
          <p:cNvSpPr txBox="1">
            <a:spLocks/>
          </p:cNvSpPr>
          <p:nvPr/>
        </p:nvSpPr>
        <p:spPr>
          <a:xfrm>
            <a:off x="89607" y="1086134"/>
            <a:ext cx="8964785" cy="58446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900"/>
              </a:spcBef>
            </a:pPr>
            <a:endParaRPr lang="ru-RU" sz="1800" dirty="0">
              <a:solidFill>
                <a:srgbClr val="0D3C61"/>
              </a:solidFill>
            </a:endParaRPr>
          </a:p>
        </p:txBody>
      </p:sp>
      <p:pic>
        <p:nvPicPr>
          <p:cNvPr id="29" name="Рисунок 28" descr="разделитель.png">
            <a:extLst>
              <a:ext uri="{FF2B5EF4-FFF2-40B4-BE49-F238E27FC236}">
                <a16:creationId xmlns:a16="http://schemas.microsoft.com/office/drawing/2014/main" id="{F0A76DC7-32EA-476E-806E-5E3BB87399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600" y="6703450"/>
            <a:ext cx="9144000" cy="101599"/>
          </a:xfrm>
          <a:prstGeom prst="rect">
            <a:avLst/>
          </a:prstGeom>
        </p:spPr>
      </p:pic>
      <p:sp>
        <p:nvSpPr>
          <p:cNvPr id="70" name="Rounded Rectangle 21">
            <a:extLst>
              <a:ext uri="{FF2B5EF4-FFF2-40B4-BE49-F238E27FC236}">
                <a16:creationId xmlns:a16="http://schemas.microsoft.com/office/drawing/2014/main" id="{D84BB758-DF25-40C7-8AD8-E83CD2EE69EA}"/>
              </a:ext>
            </a:extLst>
          </p:cNvPr>
          <p:cNvSpPr/>
          <p:nvPr/>
        </p:nvSpPr>
        <p:spPr>
          <a:xfrm>
            <a:off x="166851" y="1081626"/>
            <a:ext cx="8770135" cy="424845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Содержимое 2">
            <a:extLst>
              <a:ext uri="{FF2B5EF4-FFF2-40B4-BE49-F238E27FC236}">
                <a16:creationId xmlns:a16="http://schemas.microsoft.com/office/drawing/2014/main" id="{EE939C78-09A7-4002-9756-BD1FD3E0A718}"/>
              </a:ext>
            </a:extLst>
          </p:cNvPr>
          <p:cNvSpPr txBox="1">
            <a:spLocks/>
          </p:cNvSpPr>
          <p:nvPr/>
        </p:nvSpPr>
        <p:spPr>
          <a:xfrm>
            <a:off x="159490" y="1131076"/>
            <a:ext cx="8660981" cy="304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 Протоколы победителей закупок по 44-ФЗ, 223-ФЗ, 615-ПП, коммерция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79" name="Rounded Rectangle 21">
            <a:extLst>
              <a:ext uri="{FF2B5EF4-FFF2-40B4-BE49-F238E27FC236}">
                <a16:creationId xmlns:a16="http://schemas.microsoft.com/office/drawing/2014/main" id="{24A3D7AD-4081-4113-B756-801E4E2518BA}"/>
              </a:ext>
            </a:extLst>
          </p:cNvPr>
          <p:cNvSpPr/>
          <p:nvPr/>
        </p:nvSpPr>
        <p:spPr>
          <a:xfrm>
            <a:off x="161208" y="1644028"/>
            <a:ext cx="8777496" cy="41316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Содержимое 2">
            <a:extLst>
              <a:ext uri="{FF2B5EF4-FFF2-40B4-BE49-F238E27FC236}">
                <a16:creationId xmlns:a16="http://schemas.microsoft.com/office/drawing/2014/main" id="{AC103EF5-7FAB-4EB5-9827-FE2CA11B2300}"/>
              </a:ext>
            </a:extLst>
          </p:cNvPr>
          <p:cNvSpPr txBox="1">
            <a:spLocks/>
          </p:cNvSpPr>
          <p:nvPr/>
        </p:nvSpPr>
        <p:spPr>
          <a:xfrm>
            <a:off x="205295" y="1697986"/>
            <a:ext cx="8615175" cy="295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Реестр выигранных и исполненных контрактов. Полная аналитика по закупкам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04" name="Содержимое 2">
            <a:extLst>
              <a:ext uri="{FF2B5EF4-FFF2-40B4-BE49-F238E27FC236}">
                <a16:creationId xmlns:a16="http://schemas.microsoft.com/office/drawing/2014/main" id="{B0524023-94D4-4112-BA4A-4BA5914D4B54}"/>
              </a:ext>
            </a:extLst>
          </p:cNvPr>
          <p:cNvSpPr txBox="1">
            <a:spLocks/>
          </p:cNvSpPr>
          <p:nvPr/>
        </p:nvSpPr>
        <p:spPr>
          <a:xfrm>
            <a:off x="216460" y="5104407"/>
            <a:ext cx="4155302" cy="2550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0" name="Rounded Rectangle 21">
            <a:extLst>
              <a:ext uri="{FF2B5EF4-FFF2-40B4-BE49-F238E27FC236}">
                <a16:creationId xmlns:a16="http://schemas.microsoft.com/office/drawing/2014/main" id="{B38791FA-C627-4342-AD57-8396478780D0}"/>
              </a:ext>
            </a:extLst>
          </p:cNvPr>
          <p:cNvSpPr/>
          <p:nvPr/>
        </p:nvSpPr>
        <p:spPr>
          <a:xfrm>
            <a:off x="159490" y="2201922"/>
            <a:ext cx="8774680" cy="41316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одержимое 2">
            <a:extLst>
              <a:ext uri="{FF2B5EF4-FFF2-40B4-BE49-F238E27FC236}">
                <a16:creationId xmlns:a16="http://schemas.microsoft.com/office/drawing/2014/main" id="{8FA144B9-4381-48FB-B5B6-EF70417D61C9}"/>
              </a:ext>
            </a:extLst>
          </p:cNvPr>
          <p:cNvSpPr txBox="1">
            <a:spLocks/>
          </p:cNvSpPr>
          <p:nvPr/>
        </p:nvSpPr>
        <p:spPr>
          <a:xfrm>
            <a:off x="216461" y="2238407"/>
            <a:ext cx="8662456" cy="37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Реестр банков, в котором победитель получил банковскую гарантию до 22 января 2019 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2" name="Rounded Rectangle 21">
            <a:extLst>
              <a:ext uri="{FF2B5EF4-FFF2-40B4-BE49-F238E27FC236}">
                <a16:creationId xmlns:a16="http://schemas.microsoft.com/office/drawing/2014/main" id="{F62234C8-EC35-41B1-ABF3-F5414F47FD39}"/>
              </a:ext>
            </a:extLst>
          </p:cNvPr>
          <p:cNvSpPr/>
          <p:nvPr/>
        </p:nvSpPr>
        <p:spPr>
          <a:xfrm>
            <a:off x="156674" y="2767447"/>
            <a:ext cx="8777496" cy="41316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одержимое 2">
            <a:extLst>
              <a:ext uri="{FF2B5EF4-FFF2-40B4-BE49-F238E27FC236}">
                <a16:creationId xmlns:a16="http://schemas.microsoft.com/office/drawing/2014/main" id="{6A2B9C7E-540C-4E1C-90BA-5ECD0855EB4D}"/>
              </a:ext>
            </a:extLst>
          </p:cNvPr>
          <p:cNvSpPr txBox="1">
            <a:spLocks/>
          </p:cNvSpPr>
          <p:nvPr/>
        </p:nvSpPr>
        <p:spPr>
          <a:xfrm>
            <a:off x="226000" y="2803933"/>
            <a:ext cx="8738533" cy="37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Реестр недобросовестных поставщиков (РНП) 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4" name="Rounded Rectangle 21">
            <a:extLst>
              <a:ext uri="{FF2B5EF4-FFF2-40B4-BE49-F238E27FC236}">
                <a16:creationId xmlns:a16="http://schemas.microsoft.com/office/drawing/2014/main" id="{1B535A6A-6051-4B49-907E-D74057DFA96E}"/>
              </a:ext>
            </a:extLst>
          </p:cNvPr>
          <p:cNvSpPr/>
          <p:nvPr/>
        </p:nvSpPr>
        <p:spPr>
          <a:xfrm>
            <a:off x="156674" y="3332972"/>
            <a:ext cx="8777496" cy="41316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одержимое 2">
            <a:extLst>
              <a:ext uri="{FF2B5EF4-FFF2-40B4-BE49-F238E27FC236}">
                <a16:creationId xmlns:a16="http://schemas.microsoft.com/office/drawing/2014/main" id="{7DF02C7A-BBC8-40DB-9546-5C8AB0C7C282}"/>
              </a:ext>
            </a:extLst>
          </p:cNvPr>
          <p:cNvSpPr txBox="1">
            <a:spLocks/>
          </p:cNvSpPr>
          <p:nvPr/>
        </p:nvSpPr>
        <p:spPr>
          <a:xfrm>
            <a:off x="225999" y="3369458"/>
            <a:ext cx="8738533" cy="3766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900"/>
              </a:spcBef>
            </a:pPr>
            <a:r>
              <a:rPr lang="ru-RU" sz="16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Количество участий за текущий день/ Количество участий всего   </a:t>
            </a:r>
            <a:endParaRPr lang="ru-RU" sz="1600" dirty="0">
              <a:solidFill>
                <a:srgbClr val="0D3C61"/>
              </a:solidFill>
              <a:latin typeface="Open Sans Light" pitchFamily="34" charset="0"/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57" name="Rounded Rectangle 21">
            <a:extLst>
              <a:ext uri="{FF2B5EF4-FFF2-40B4-BE49-F238E27FC236}">
                <a16:creationId xmlns:a16="http://schemas.microsoft.com/office/drawing/2014/main" id="{A828BCAD-F96A-45D8-B5C6-B65AA4C77128}"/>
              </a:ext>
            </a:extLst>
          </p:cNvPr>
          <p:cNvSpPr/>
          <p:nvPr/>
        </p:nvSpPr>
        <p:spPr>
          <a:xfrm>
            <a:off x="3162389" y="3981490"/>
            <a:ext cx="2819222" cy="2605387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9" name="Rounded Rectangle 21">
            <a:extLst>
              <a:ext uri="{FF2B5EF4-FFF2-40B4-BE49-F238E27FC236}">
                <a16:creationId xmlns:a16="http://schemas.microsoft.com/office/drawing/2014/main" id="{7D944DDD-87A9-486B-807A-6A78C3663A0D}"/>
              </a:ext>
            </a:extLst>
          </p:cNvPr>
          <p:cNvSpPr/>
          <p:nvPr/>
        </p:nvSpPr>
        <p:spPr>
          <a:xfrm>
            <a:off x="6125609" y="3981490"/>
            <a:ext cx="2819222" cy="2623624"/>
          </a:xfrm>
          <a:prstGeom prst="roundRect">
            <a:avLst/>
          </a:prstGeom>
          <a:gradFill>
            <a:gsLst>
              <a:gs pos="0">
                <a:srgbClr val="0E1642"/>
              </a:gs>
              <a:gs pos="65000">
                <a:srgbClr val="262E5A"/>
              </a:gs>
              <a:gs pos="100000">
                <a:srgbClr val="25317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одержимое 2">
            <a:extLst>
              <a:ext uri="{FF2B5EF4-FFF2-40B4-BE49-F238E27FC236}">
                <a16:creationId xmlns:a16="http://schemas.microsoft.com/office/drawing/2014/main" id="{42850217-908F-47F7-A2F5-A4AF0DD30580}"/>
              </a:ext>
            </a:extLst>
          </p:cNvPr>
          <p:cNvSpPr txBox="1">
            <a:spLocks/>
          </p:cNvSpPr>
          <p:nvPr/>
        </p:nvSpPr>
        <p:spPr>
          <a:xfrm>
            <a:off x="3469933" y="4812998"/>
            <a:ext cx="2347333" cy="94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ru-RU" sz="1600" b="1" dirty="0">
                <a:solidFill>
                  <a:srgbClr val="EBECE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Мониторинг 189 открытых источников</a:t>
            </a:r>
          </a:p>
          <a:p>
            <a:pPr>
              <a:spcBef>
                <a:spcPts val="900"/>
              </a:spcBef>
            </a:pPr>
            <a:r>
              <a:rPr lang="ru-RU" sz="1800" b="1" dirty="0">
                <a:solidFill>
                  <a:srgbClr val="EBECEC"/>
                </a:solidFill>
              </a:rPr>
              <a:t> </a:t>
            </a:r>
            <a:r>
              <a:rPr lang="ru-RU" sz="1800" dirty="0">
                <a:solidFill>
                  <a:srgbClr val="EBECEC"/>
                </a:solidFill>
              </a:rPr>
              <a:t> </a:t>
            </a:r>
            <a:r>
              <a:rPr lang="ru-RU" sz="1800" b="1" dirty="0">
                <a:solidFill>
                  <a:srgbClr val="EBECEC"/>
                </a:solidFill>
              </a:rPr>
              <a:t> </a:t>
            </a:r>
            <a:r>
              <a:rPr lang="ru-RU" sz="1800" dirty="0">
                <a:solidFill>
                  <a:srgbClr val="EBECEC"/>
                </a:solidFill>
              </a:rPr>
              <a:t> </a:t>
            </a:r>
            <a:r>
              <a:rPr lang="ru-RU" sz="1800" b="1" dirty="0">
                <a:solidFill>
                  <a:srgbClr val="EBECEC"/>
                </a:solidFill>
              </a:rPr>
              <a:t> </a:t>
            </a:r>
            <a:endParaRPr lang="ru-RU" sz="1800" dirty="0">
              <a:solidFill>
                <a:srgbClr val="EBECEC"/>
              </a:solidFill>
            </a:endParaRPr>
          </a:p>
        </p:txBody>
      </p:sp>
      <p:sp>
        <p:nvSpPr>
          <p:cNvPr id="63" name="Содержимое 2">
            <a:extLst>
              <a:ext uri="{FF2B5EF4-FFF2-40B4-BE49-F238E27FC236}">
                <a16:creationId xmlns:a16="http://schemas.microsoft.com/office/drawing/2014/main" id="{9759748E-F191-49F4-B743-4BFAF77172C4}"/>
              </a:ext>
            </a:extLst>
          </p:cNvPr>
          <p:cNvSpPr txBox="1">
            <a:spLocks/>
          </p:cNvSpPr>
          <p:nvPr/>
        </p:nvSpPr>
        <p:spPr>
          <a:xfrm>
            <a:off x="6361552" y="4784932"/>
            <a:ext cx="2347333" cy="10745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ru-RU" sz="1600" b="1" dirty="0">
                <a:solidFill>
                  <a:srgbClr val="FF428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Идеально для Банков, Агентов, Брокеров, МФО, СРМ систем</a:t>
            </a:r>
          </a:p>
          <a:p>
            <a:pPr>
              <a:spcBef>
                <a:spcPts val="900"/>
              </a:spcBef>
            </a:pPr>
            <a:r>
              <a:rPr lang="ru-RU" sz="1800" b="1" dirty="0">
                <a:solidFill>
                  <a:srgbClr val="0D3C61"/>
                </a:solidFill>
              </a:rPr>
              <a:t> </a:t>
            </a:r>
            <a:r>
              <a:rPr lang="ru-RU" sz="1800" dirty="0">
                <a:solidFill>
                  <a:srgbClr val="0D3C61"/>
                </a:solidFill>
              </a:rPr>
              <a:t> </a:t>
            </a:r>
            <a:r>
              <a:rPr lang="ru-RU" sz="1800" b="1" dirty="0">
                <a:solidFill>
                  <a:srgbClr val="0D3C61"/>
                </a:solidFill>
              </a:rPr>
              <a:t> </a:t>
            </a:r>
            <a:r>
              <a:rPr lang="ru-RU" sz="1800" dirty="0">
                <a:solidFill>
                  <a:srgbClr val="0D3C61"/>
                </a:solidFill>
              </a:rPr>
              <a:t> </a:t>
            </a:r>
            <a:r>
              <a:rPr lang="ru-RU" sz="1800" b="1" dirty="0">
                <a:solidFill>
                  <a:srgbClr val="0D3C61"/>
                </a:solidFill>
              </a:rPr>
              <a:t> </a:t>
            </a:r>
            <a:endParaRPr lang="ru-RU" sz="1800" dirty="0">
              <a:solidFill>
                <a:srgbClr val="0D3C61"/>
              </a:solidFill>
            </a:endParaRPr>
          </a:p>
        </p:txBody>
      </p: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id="{CE6E7FDE-698B-4D80-94C7-43932B00C843}"/>
              </a:ext>
            </a:extLst>
          </p:cNvPr>
          <p:cNvSpPr txBox="1">
            <a:spLocks/>
          </p:cNvSpPr>
          <p:nvPr/>
        </p:nvSpPr>
        <p:spPr>
          <a:xfrm>
            <a:off x="2771801" y="55240"/>
            <a:ext cx="6207562" cy="835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EXPERT</a:t>
            </a:r>
            <a:r>
              <a:rPr lang="ru-RU" sz="2400" b="1" dirty="0">
                <a:solidFill>
                  <a:srgbClr val="0D3C6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содержание информации</a:t>
            </a:r>
          </a:p>
        </p:txBody>
      </p:sp>
      <p:sp>
        <p:nvSpPr>
          <p:cNvPr id="26" name="Rounded Rectangle 21">
            <a:extLst>
              <a:ext uri="{FF2B5EF4-FFF2-40B4-BE49-F238E27FC236}">
                <a16:creationId xmlns:a16="http://schemas.microsoft.com/office/drawing/2014/main" id="{A64391D0-90D4-4479-911B-DEB5F6B1DBA8}"/>
              </a:ext>
            </a:extLst>
          </p:cNvPr>
          <p:cNvSpPr/>
          <p:nvPr/>
        </p:nvSpPr>
        <p:spPr>
          <a:xfrm>
            <a:off x="168603" y="3981490"/>
            <a:ext cx="2817230" cy="2620921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0E1642"/>
              </a:gs>
              <a:gs pos="64999">
                <a:srgbClr val="262E5A"/>
              </a:gs>
              <a:gs pos="100000">
                <a:srgbClr val="253174"/>
              </a:gs>
            </a:gsLst>
            <a:lin ang="5400000"/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7" name="Сквиркл">
            <a:extLst>
              <a:ext uri="{FF2B5EF4-FFF2-40B4-BE49-F238E27FC236}">
                <a16:creationId xmlns:a16="http://schemas.microsoft.com/office/drawing/2014/main" id="{DC4C9FB8-17ED-4FD4-BD1F-38DF1CD121F4}"/>
              </a:ext>
            </a:extLst>
          </p:cNvPr>
          <p:cNvSpPr/>
          <p:nvPr/>
        </p:nvSpPr>
        <p:spPr>
          <a:xfrm>
            <a:off x="216461" y="4027846"/>
            <a:ext cx="2699356" cy="2523245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8" name="Содержимое 2">
            <a:extLst>
              <a:ext uri="{FF2B5EF4-FFF2-40B4-BE49-F238E27FC236}">
                <a16:creationId xmlns:a16="http://schemas.microsoft.com/office/drawing/2014/main" id="{F55A1673-DD84-4B0E-B155-183D13B23A38}"/>
              </a:ext>
            </a:extLst>
          </p:cNvPr>
          <p:cNvSpPr txBox="1">
            <a:spLocks/>
          </p:cNvSpPr>
          <p:nvPr/>
        </p:nvSpPr>
        <p:spPr>
          <a:xfrm>
            <a:off x="367066" y="4840771"/>
            <a:ext cx="2347333" cy="94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900"/>
              </a:spcBef>
            </a:pPr>
            <a:r>
              <a:rPr lang="ru-RU" sz="1600" b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Обновление данных в режиме реального времени </a:t>
            </a:r>
          </a:p>
          <a:p>
            <a:pPr>
              <a:spcBef>
                <a:spcPts val="900"/>
              </a:spcBef>
            </a:pPr>
            <a:r>
              <a:rPr lang="ru-RU" sz="1800" b="1" dirty="0">
                <a:solidFill>
                  <a:srgbClr val="1EB4FF"/>
                </a:solidFill>
              </a:rPr>
              <a:t> </a:t>
            </a:r>
            <a:r>
              <a:rPr lang="ru-RU" sz="1800" dirty="0">
                <a:solidFill>
                  <a:srgbClr val="1EB4FF"/>
                </a:solidFill>
              </a:rPr>
              <a:t> </a:t>
            </a:r>
            <a:r>
              <a:rPr lang="ru-RU" sz="1800" b="1" dirty="0">
                <a:solidFill>
                  <a:srgbClr val="1EB4FF"/>
                </a:solidFill>
              </a:rPr>
              <a:t> </a:t>
            </a:r>
            <a:r>
              <a:rPr lang="ru-RU" sz="1800" dirty="0">
                <a:solidFill>
                  <a:srgbClr val="1EB4FF"/>
                </a:solidFill>
              </a:rPr>
              <a:t> </a:t>
            </a:r>
            <a:r>
              <a:rPr lang="ru-RU" sz="1800" b="1" dirty="0">
                <a:solidFill>
                  <a:srgbClr val="1EB4FF"/>
                </a:solidFill>
              </a:rPr>
              <a:t> </a:t>
            </a:r>
            <a:endParaRPr lang="ru-RU" sz="1800" dirty="0">
              <a:solidFill>
                <a:srgbClr val="1EB4FF"/>
              </a:solidFill>
            </a:endParaRPr>
          </a:p>
        </p:txBody>
      </p:sp>
      <p:sp>
        <p:nvSpPr>
          <p:cNvPr id="30" name="Сквиркл">
            <a:extLst>
              <a:ext uri="{FF2B5EF4-FFF2-40B4-BE49-F238E27FC236}">
                <a16:creationId xmlns:a16="http://schemas.microsoft.com/office/drawing/2014/main" id="{1A2D1A55-5B7A-495B-AB2E-26C48EBB83AE}"/>
              </a:ext>
            </a:extLst>
          </p:cNvPr>
          <p:cNvSpPr/>
          <p:nvPr/>
        </p:nvSpPr>
        <p:spPr>
          <a:xfrm>
            <a:off x="3218892" y="4027847"/>
            <a:ext cx="2700445" cy="2496596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Сквиркл">
            <a:extLst>
              <a:ext uri="{FF2B5EF4-FFF2-40B4-BE49-F238E27FC236}">
                <a16:creationId xmlns:a16="http://schemas.microsoft.com/office/drawing/2014/main" id="{6A180A72-5000-4A51-AB87-BEF9D048316C}"/>
              </a:ext>
            </a:extLst>
          </p:cNvPr>
          <p:cNvSpPr/>
          <p:nvPr/>
        </p:nvSpPr>
        <p:spPr>
          <a:xfrm>
            <a:off x="6184997" y="4027846"/>
            <a:ext cx="2700445" cy="2523245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Сквиркл">
            <a:extLst>
              <a:ext uri="{FF2B5EF4-FFF2-40B4-BE49-F238E27FC236}">
                <a16:creationId xmlns:a16="http://schemas.microsoft.com/office/drawing/2014/main" id="{96D5A4A5-240F-435E-A95A-84C7768BEA55}"/>
              </a:ext>
            </a:extLst>
          </p:cNvPr>
          <p:cNvSpPr/>
          <p:nvPr/>
        </p:nvSpPr>
        <p:spPr>
          <a:xfrm>
            <a:off x="190498" y="1114987"/>
            <a:ext cx="8717067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3" name="Сквиркл">
            <a:extLst>
              <a:ext uri="{FF2B5EF4-FFF2-40B4-BE49-F238E27FC236}">
                <a16:creationId xmlns:a16="http://schemas.microsoft.com/office/drawing/2014/main" id="{E8870709-169F-4FCC-92F0-3253D7334D52}"/>
              </a:ext>
            </a:extLst>
          </p:cNvPr>
          <p:cNvSpPr/>
          <p:nvPr/>
        </p:nvSpPr>
        <p:spPr>
          <a:xfrm>
            <a:off x="190499" y="1665796"/>
            <a:ext cx="8717066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4" name="Сквиркл">
            <a:extLst>
              <a:ext uri="{FF2B5EF4-FFF2-40B4-BE49-F238E27FC236}">
                <a16:creationId xmlns:a16="http://schemas.microsoft.com/office/drawing/2014/main" id="{29EA67F8-B7B6-4D71-BE55-EE2C04554D36}"/>
              </a:ext>
            </a:extLst>
          </p:cNvPr>
          <p:cNvSpPr/>
          <p:nvPr/>
        </p:nvSpPr>
        <p:spPr>
          <a:xfrm>
            <a:off x="190499" y="2216350"/>
            <a:ext cx="8703216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Сквиркл">
            <a:extLst>
              <a:ext uri="{FF2B5EF4-FFF2-40B4-BE49-F238E27FC236}">
                <a16:creationId xmlns:a16="http://schemas.microsoft.com/office/drawing/2014/main" id="{8E9C371C-E74D-45C0-83B5-3A82ED0CFA60}"/>
              </a:ext>
            </a:extLst>
          </p:cNvPr>
          <p:cNvSpPr/>
          <p:nvPr/>
        </p:nvSpPr>
        <p:spPr>
          <a:xfrm>
            <a:off x="190499" y="2786758"/>
            <a:ext cx="8717066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6" name="Сквиркл">
            <a:extLst>
              <a:ext uri="{FF2B5EF4-FFF2-40B4-BE49-F238E27FC236}">
                <a16:creationId xmlns:a16="http://schemas.microsoft.com/office/drawing/2014/main" id="{25C9E10E-B139-432F-BC2C-D1E226FA084C}"/>
              </a:ext>
            </a:extLst>
          </p:cNvPr>
          <p:cNvSpPr/>
          <p:nvPr/>
        </p:nvSpPr>
        <p:spPr>
          <a:xfrm>
            <a:off x="190498" y="3354031"/>
            <a:ext cx="8717067" cy="361710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pic>
        <p:nvPicPr>
          <p:cNvPr id="37" name="Рисунок 36" descr="logo.png">
            <a:extLst>
              <a:ext uri="{FF2B5EF4-FFF2-40B4-BE49-F238E27FC236}">
                <a16:creationId xmlns:a16="http://schemas.microsoft.com/office/drawing/2014/main" id="{0C4F6ECE-272B-4004-A941-0C4B5B07D92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459" y="188163"/>
            <a:ext cx="1080120" cy="5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761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201F86-764B-4CA1-8E21-B2E39F27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5CD059-CD6D-4E39-B192-5BDB6C964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30BD9EA-D3C6-4C7D-92D7-ED9BF220A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226" y="-8836"/>
            <a:ext cx="9191241" cy="6866836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FC0A4B47-1DD9-415D-A1D3-86827170AD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56" y="335592"/>
            <a:ext cx="1653702" cy="67618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FFF85D1A-1097-4C6D-824B-F6DCA9A13038}"/>
              </a:ext>
            </a:extLst>
          </p:cNvPr>
          <p:cNvSpPr txBox="1">
            <a:spLocks/>
          </p:cNvSpPr>
          <p:nvPr/>
        </p:nvSpPr>
        <p:spPr>
          <a:xfrm>
            <a:off x="3857624" y="427190"/>
            <a:ext cx="4767403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 algn="r">
              <a:spcBef>
                <a:spcPct val="0"/>
              </a:spcBef>
            </a:pP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сервис №1 на агентском рынке</a:t>
            </a:r>
            <a:r>
              <a:rPr lang="en-US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Рисунок 6" descr="разделитель.png">
            <a:extLst>
              <a:ext uri="{FF2B5EF4-FFF2-40B4-BE49-F238E27FC236}">
                <a16:creationId xmlns:a16="http://schemas.microsoft.com/office/drawing/2014/main" id="{2C2A9EF5-A1AA-4461-8ECB-3A02D1F56D5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5" y="1022771"/>
            <a:ext cx="9144000" cy="101600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E141565-165D-4242-9F2E-1B676940A00D}"/>
              </a:ext>
            </a:extLst>
          </p:cNvPr>
          <p:cNvSpPr txBox="1">
            <a:spLocks/>
          </p:cNvSpPr>
          <p:nvPr/>
        </p:nvSpPr>
        <p:spPr>
          <a:xfrm>
            <a:off x="471002" y="1266710"/>
            <a:ext cx="8229600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2-9 ноября 2021 года платформа </a:t>
            </a:r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  <a:r>
              <a:rPr lang="ru-RU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провела маркетинговые исследования на агентском рынке, среди банков, МФО, кредитных организаций на темы:</a:t>
            </a:r>
            <a:endParaRPr kumimoji="0" lang="ru-RU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36BB9E7B-9A2A-4DF2-AD03-A59880868813}"/>
              </a:ext>
            </a:extLst>
          </p:cNvPr>
          <p:cNvSpPr txBox="1">
            <a:spLocks/>
          </p:cNvSpPr>
          <p:nvPr/>
        </p:nvSpPr>
        <p:spPr>
          <a:xfrm>
            <a:off x="1115615" y="2283263"/>
            <a:ext cx="6768752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сервис вы используете д</a:t>
            </a:r>
            <a:r>
              <a:rPr lang="ru-RU" sz="1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ля автоматизации агентского бизнеса? (речь идет исключительно о поставщиках информации для агентов)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81B1EC1B-2B8F-43D3-A4DF-822668DA4095}"/>
              </a:ext>
            </a:extLst>
          </p:cNvPr>
          <p:cNvSpPr txBox="1">
            <a:spLocks/>
          </p:cNvSpPr>
          <p:nvPr/>
        </p:nvSpPr>
        <p:spPr>
          <a:xfrm>
            <a:off x="1115615" y="3245559"/>
            <a:ext cx="7365395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Базы данных какого поставщика вы используете в своей работе?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C4410A70-1023-4A68-B486-325F284FBAAD}"/>
              </a:ext>
            </a:extLst>
          </p:cNvPr>
          <p:cNvSpPr txBox="1">
            <a:spLocks/>
          </p:cNvSpPr>
          <p:nvPr/>
        </p:nvSpPr>
        <p:spPr>
          <a:xfrm>
            <a:off x="1115615" y="4222733"/>
            <a:ext cx="6408713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Какой агентский сервис вы считаете №1 на рынке, который вы с уверенностью могли бы порекомендовать своим друзьям или коллегам?</a:t>
            </a: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97923F0A-B98A-4F98-A0A5-720FFD2F69C5}"/>
              </a:ext>
            </a:extLst>
          </p:cNvPr>
          <p:cNvSpPr txBox="1">
            <a:spLocks/>
          </p:cNvSpPr>
          <p:nvPr/>
        </p:nvSpPr>
        <p:spPr>
          <a:xfrm>
            <a:off x="471002" y="5192653"/>
            <a:ext cx="8154025" cy="9101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Опрос проводился среди зарегистрированных и неоплаченных агентов, среди оплаченных клиентов, среди агентской сети закрытого агентского клуба, среди банков, кредитных организаций и </a:t>
            </a:r>
            <a:r>
              <a:rPr lang="ru-RU" sz="1600" dirty="0" err="1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тд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Всего участвовало </a:t>
            </a:r>
            <a:r>
              <a:rPr lang="ru-RU" sz="20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5 432 </a:t>
            </a:r>
            <a:r>
              <a:rPr lang="ru-RU" sz="16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клиента.</a:t>
            </a:r>
            <a:endParaRPr kumimoji="0" lang="ru-RU" sz="160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Сквиркл">
            <a:hlinkClick r:id="rId5"/>
            <a:extLst>
              <a:ext uri="{FF2B5EF4-FFF2-40B4-BE49-F238E27FC236}">
                <a16:creationId xmlns:a16="http://schemas.microsoft.com/office/drawing/2014/main" id="{B2B19302-ADC6-4041-9749-A30D767ED9D7}"/>
              </a:ext>
            </a:extLst>
          </p:cNvPr>
          <p:cNvSpPr/>
          <p:nvPr/>
        </p:nvSpPr>
        <p:spPr>
          <a:xfrm>
            <a:off x="546854" y="6148195"/>
            <a:ext cx="7857465" cy="374213"/>
          </a:xfrm>
          <a:prstGeom prst="roundRect">
            <a:avLst>
              <a:gd name="adj" fmla="val 11891"/>
            </a:avLst>
          </a:prstGeom>
          <a:gradFill>
            <a:gsLst>
              <a:gs pos="0">
                <a:srgbClr val="6CADF2"/>
              </a:gs>
              <a:gs pos="54198">
                <a:srgbClr val="4385D3"/>
              </a:gs>
              <a:gs pos="100000">
                <a:srgbClr val="2B63AB"/>
              </a:gs>
            </a:gsLst>
            <a:lin ang="5400000"/>
          </a:gradFill>
          <a:ln w="127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33AC4806-1191-4701-B597-314295E8BAFE}"/>
              </a:ext>
            </a:extLst>
          </p:cNvPr>
          <p:cNvSpPr txBox="1"/>
          <p:nvPr/>
        </p:nvSpPr>
        <p:spPr>
          <a:xfrm>
            <a:off x="1064648" y="6162573"/>
            <a:ext cx="7411157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600" b="1" dirty="0"/>
              <a:t>Посмотреть итоги маркетингового исследования можно здесь</a:t>
            </a:r>
            <a:endParaRPr sz="1600" b="1" dirty="0"/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18F489C5-BFC6-4628-A199-62AFE6FA22D1}"/>
              </a:ext>
            </a:extLst>
          </p:cNvPr>
          <p:cNvSpPr/>
          <p:nvPr/>
        </p:nvSpPr>
        <p:spPr>
          <a:xfrm>
            <a:off x="7545914" y="2310207"/>
            <a:ext cx="864096" cy="864096"/>
          </a:xfrm>
          <a:prstGeom prst="roundRect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>
            <a:extLst>
              <a:ext uri="{FF2B5EF4-FFF2-40B4-BE49-F238E27FC236}">
                <a16:creationId xmlns:a16="http://schemas.microsoft.com/office/drawing/2014/main" id="{2D23E95F-C25B-45A7-BA9E-62C7D5C3B967}"/>
              </a:ext>
            </a:extLst>
          </p:cNvPr>
          <p:cNvSpPr txBox="1">
            <a:spLocks/>
          </p:cNvSpPr>
          <p:nvPr/>
        </p:nvSpPr>
        <p:spPr>
          <a:xfrm rot="21447535">
            <a:off x="7563867" y="2431926"/>
            <a:ext cx="864096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14FD7243-0ABA-4349-816A-7E34E9EB6E51}"/>
              </a:ext>
            </a:extLst>
          </p:cNvPr>
          <p:cNvSpPr txBox="1">
            <a:spLocks/>
          </p:cNvSpPr>
          <p:nvPr/>
        </p:nvSpPr>
        <p:spPr>
          <a:xfrm>
            <a:off x="7516023" y="2575863"/>
            <a:ext cx="959783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выбирает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FF905BAD-DD45-48DD-AFB6-AB31EB5A76E9}"/>
              </a:ext>
            </a:extLst>
          </p:cNvPr>
          <p:cNvSpPr txBox="1">
            <a:spLocks/>
          </p:cNvSpPr>
          <p:nvPr/>
        </p:nvSpPr>
        <p:spPr>
          <a:xfrm>
            <a:off x="7676536" y="2771445"/>
            <a:ext cx="744461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E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91%</a:t>
            </a:r>
          </a:p>
        </p:txBody>
      </p:sp>
      <p:sp>
        <p:nvSpPr>
          <p:cNvPr id="23" name="Rounded Rectangle 9">
            <a:extLst>
              <a:ext uri="{FF2B5EF4-FFF2-40B4-BE49-F238E27FC236}">
                <a16:creationId xmlns:a16="http://schemas.microsoft.com/office/drawing/2014/main" id="{9DB88878-61CE-478E-8A47-72C13742B3C9}"/>
              </a:ext>
            </a:extLst>
          </p:cNvPr>
          <p:cNvSpPr/>
          <p:nvPr/>
        </p:nvSpPr>
        <p:spPr>
          <a:xfrm>
            <a:off x="7545914" y="3272161"/>
            <a:ext cx="864096" cy="864096"/>
          </a:xfrm>
          <a:prstGeom prst="roundRect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6A90324-9109-4BFC-AB28-986E4FE47229}"/>
              </a:ext>
            </a:extLst>
          </p:cNvPr>
          <p:cNvSpPr txBox="1">
            <a:spLocks/>
          </p:cNvSpPr>
          <p:nvPr/>
        </p:nvSpPr>
        <p:spPr>
          <a:xfrm>
            <a:off x="7565745" y="3387610"/>
            <a:ext cx="864096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1796B8F2-2E5C-4BBB-AE68-29AB828835F4}"/>
              </a:ext>
            </a:extLst>
          </p:cNvPr>
          <p:cNvSpPr txBox="1">
            <a:spLocks/>
          </p:cNvSpPr>
          <p:nvPr/>
        </p:nvSpPr>
        <p:spPr>
          <a:xfrm>
            <a:off x="7516022" y="3539997"/>
            <a:ext cx="959783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выбирает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Заголовок 1">
            <a:extLst>
              <a:ext uri="{FF2B5EF4-FFF2-40B4-BE49-F238E27FC236}">
                <a16:creationId xmlns:a16="http://schemas.microsoft.com/office/drawing/2014/main" id="{8F5DD226-1168-4326-BDF5-5BC5EC247730}"/>
              </a:ext>
            </a:extLst>
          </p:cNvPr>
          <p:cNvSpPr txBox="1">
            <a:spLocks/>
          </p:cNvSpPr>
          <p:nvPr/>
        </p:nvSpPr>
        <p:spPr>
          <a:xfrm>
            <a:off x="7676536" y="3735611"/>
            <a:ext cx="727783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lang="ru-RU" sz="2000" b="1" dirty="0">
                <a:solidFill>
                  <a:srgbClr val="262E5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89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E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%</a:t>
            </a:r>
          </a:p>
        </p:txBody>
      </p:sp>
      <p:sp>
        <p:nvSpPr>
          <p:cNvPr id="27" name="Rounded Rectangle 9">
            <a:extLst>
              <a:ext uri="{FF2B5EF4-FFF2-40B4-BE49-F238E27FC236}">
                <a16:creationId xmlns:a16="http://schemas.microsoft.com/office/drawing/2014/main" id="{ABB489AE-8C27-4000-A7B4-62714AAF0C8E}"/>
              </a:ext>
            </a:extLst>
          </p:cNvPr>
          <p:cNvSpPr/>
          <p:nvPr/>
        </p:nvSpPr>
        <p:spPr>
          <a:xfrm>
            <a:off x="7548118" y="4246234"/>
            <a:ext cx="864096" cy="864096"/>
          </a:xfrm>
          <a:prstGeom prst="roundRect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Заголовок 1">
            <a:extLst>
              <a:ext uri="{FF2B5EF4-FFF2-40B4-BE49-F238E27FC236}">
                <a16:creationId xmlns:a16="http://schemas.microsoft.com/office/drawing/2014/main" id="{A98F7B2F-B17A-4265-BBA7-9645EBB740CC}"/>
              </a:ext>
            </a:extLst>
          </p:cNvPr>
          <p:cNvSpPr txBox="1">
            <a:spLocks/>
          </p:cNvSpPr>
          <p:nvPr/>
        </p:nvSpPr>
        <p:spPr>
          <a:xfrm>
            <a:off x="7571908" y="4354499"/>
            <a:ext cx="864096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>
              <a:spcBef>
                <a:spcPct val="0"/>
              </a:spcBef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CRM.SU</a:t>
            </a: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Заголовок 1">
            <a:extLst>
              <a:ext uri="{FF2B5EF4-FFF2-40B4-BE49-F238E27FC236}">
                <a16:creationId xmlns:a16="http://schemas.microsoft.com/office/drawing/2014/main" id="{C04D9DC8-8064-453A-963E-4C49F2D98BD2}"/>
              </a:ext>
            </a:extLst>
          </p:cNvPr>
          <p:cNvSpPr txBox="1">
            <a:spLocks/>
          </p:cNvSpPr>
          <p:nvPr/>
        </p:nvSpPr>
        <p:spPr>
          <a:xfrm>
            <a:off x="7538052" y="4486617"/>
            <a:ext cx="959783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выбирает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0">
              <a:spcBef>
                <a:spcPct val="0"/>
              </a:spcBef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0" name="Заголовок 1">
            <a:extLst>
              <a:ext uri="{FF2B5EF4-FFF2-40B4-BE49-F238E27FC236}">
                <a16:creationId xmlns:a16="http://schemas.microsoft.com/office/drawing/2014/main" id="{3432C824-ED3B-4D6D-8404-8DECEFB9A2CF}"/>
              </a:ext>
            </a:extLst>
          </p:cNvPr>
          <p:cNvSpPr txBox="1">
            <a:spLocks/>
          </p:cNvSpPr>
          <p:nvPr/>
        </p:nvSpPr>
        <p:spPr>
          <a:xfrm>
            <a:off x="7683088" y="4705846"/>
            <a:ext cx="830194" cy="381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262E5A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</a:p>
        </p:txBody>
      </p:sp>
      <p:sp>
        <p:nvSpPr>
          <p:cNvPr id="31" name="Oval 6">
            <a:extLst>
              <a:ext uri="{FF2B5EF4-FFF2-40B4-BE49-F238E27FC236}">
                <a16:creationId xmlns:a16="http://schemas.microsoft.com/office/drawing/2014/main" id="{E6E4D913-053E-4CD7-9767-F0F7F1BE42BE}"/>
              </a:ext>
            </a:extLst>
          </p:cNvPr>
          <p:cNvSpPr/>
          <p:nvPr/>
        </p:nvSpPr>
        <p:spPr>
          <a:xfrm>
            <a:off x="503351" y="2537659"/>
            <a:ext cx="398816" cy="398816"/>
          </a:xfrm>
          <a:prstGeom prst="ellipse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Oval 6">
            <a:extLst>
              <a:ext uri="{FF2B5EF4-FFF2-40B4-BE49-F238E27FC236}">
                <a16:creationId xmlns:a16="http://schemas.microsoft.com/office/drawing/2014/main" id="{00E315F3-3A2B-4F25-867E-5F67AD9456E5}"/>
              </a:ext>
            </a:extLst>
          </p:cNvPr>
          <p:cNvSpPr/>
          <p:nvPr/>
        </p:nvSpPr>
        <p:spPr>
          <a:xfrm>
            <a:off x="503351" y="3509434"/>
            <a:ext cx="398816" cy="398816"/>
          </a:xfrm>
          <a:prstGeom prst="ellipse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Oval 6">
            <a:extLst>
              <a:ext uri="{FF2B5EF4-FFF2-40B4-BE49-F238E27FC236}">
                <a16:creationId xmlns:a16="http://schemas.microsoft.com/office/drawing/2014/main" id="{064F08FF-A5AD-42EB-A8F7-7D9980B693EC}"/>
              </a:ext>
            </a:extLst>
          </p:cNvPr>
          <p:cNvSpPr/>
          <p:nvPr/>
        </p:nvSpPr>
        <p:spPr>
          <a:xfrm>
            <a:off x="506443" y="4468498"/>
            <a:ext cx="398816" cy="398816"/>
          </a:xfrm>
          <a:prstGeom prst="ellipse">
            <a:avLst/>
          </a:prstGeom>
          <a:solidFill>
            <a:srgbClr val="FF42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E38DE947-8ECD-4FBD-910A-85682330017E}"/>
              </a:ext>
            </a:extLst>
          </p:cNvPr>
          <p:cNvSpPr txBox="1">
            <a:spLocks/>
          </p:cNvSpPr>
          <p:nvPr/>
        </p:nvSpPr>
        <p:spPr>
          <a:xfrm>
            <a:off x="546855" y="2537659"/>
            <a:ext cx="329838" cy="39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5" name="Заголовок 1">
            <a:extLst>
              <a:ext uri="{FF2B5EF4-FFF2-40B4-BE49-F238E27FC236}">
                <a16:creationId xmlns:a16="http://schemas.microsoft.com/office/drawing/2014/main" id="{88D5C8C6-966C-4DC0-A621-FD76B763A09E}"/>
              </a:ext>
            </a:extLst>
          </p:cNvPr>
          <p:cNvSpPr txBox="1">
            <a:spLocks/>
          </p:cNvSpPr>
          <p:nvPr/>
        </p:nvSpPr>
        <p:spPr>
          <a:xfrm>
            <a:off x="553028" y="3510558"/>
            <a:ext cx="259424" cy="39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lang="ru-RU" sz="16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6" name="Заголовок 1">
            <a:extLst>
              <a:ext uri="{FF2B5EF4-FFF2-40B4-BE49-F238E27FC236}">
                <a16:creationId xmlns:a16="http://schemas.microsoft.com/office/drawing/2014/main" id="{2EB5BF33-60EC-4806-8EAA-CA188DBE3598}"/>
              </a:ext>
            </a:extLst>
          </p:cNvPr>
          <p:cNvSpPr txBox="1">
            <a:spLocks/>
          </p:cNvSpPr>
          <p:nvPr/>
        </p:nvSpPr>
        <p:spPr>
          <a:xfrm>
            <a:off x="555353" y="4468498"/>
            <a:ext cx="259424" cy="3988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>
              <a:spcBef>
                <a:spcPct val="0"/>
              </a:spcBef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423372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Picture 7" descr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TextBox 6"/>
          <p:cNvSpPr txBox="1"/>
          <p:nvPr/>
        </p:nvSpPr>
        <p:spPr>
          <a:xfrm>
            <a:off x="7282016" y="609721"/>
            <a:ext cx="117961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200">
                <a:solidFill>
                  <a:srgbClr val="FFFFFF"/>
                </a:solidFill>
              </a:defRPr>
            </a:pPr>
            <a:r>
              <a:rPr dirty="0"/>
              <a:t>г. </a:t>
            </a:r>
            <a:r>
              <a:rPr dirty="0" err="1"/>
              <a:t>Москва</a:t>
            </a:r>
            <a:r>
              <a:rPr dirty="0"/>
              <a:t> 202</a:t>
            </a:r>
            <a:r>
              <a:rPr lang="ru-RU" dirty="0"/>
              <a:t>5 </a:t>
            </a:r>
            <a:r>
              <a:rPr dirty="0"/>
              <a:t>г.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6CA46CF1-3E21-444E-83B6-0FEE5087B1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06" y="449282"/>
            <a:ext cx="2160240" cy="883298"/>
          </a:xfrm>
          <a:prstGeom prst="rect">
            <a:avLst/>
          </a:prstGeom>
        </p:spPr>
      </p:pic>
      <p:pic>
        <p:nvPicPr>
          <p:cNvPr id="8" name="Рисунок 7" descr="разделитель.png">
            <a:extLst>
              <a:ext uri="{FF2B5EF4-FFF2-40B4-BE49-F238E27FC236}">
                <a16:creationId xmlns:a16="http://schemas.microsoft.com/office/drawing/2014/main" id="{4FB4B33A-11CD-4C07-9B01-0ECBD05E273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80528" y="5526147"/>
            <a:ext cx="9144000" cy="101600"/>
          </a:xfrm>
          <a:prstGeom prst="rect">
            <a:avLst/>
          </a:prstGeom>
        </p:spPr>
      </p:pic>
      <p:sp>
        <p:nvSpPr>
          <p:cNvPr id="9" name="TextBox 10">
            <a:extLst>
              <a:ext uri="{FF2B5EF4-FFF2-40B4-BE49-F238E27FC236}">
                <a16:creationId xmlns:a16="http://schemas.microsoft.com/office/drawing/2014/main" id="{712C1BD2-52CC-4A94-9EF7-2577B38A1364}"/>
              </a:ext>
            </a:extLst>
          </p:cNvPr>
          <p:cNvSpPr txBox="1"/>
          <p:nvPr/>
        </p:nvSpPr>
        <p:spPr>
          <a:xfrm>
            <a:off x="2483768" y="5678427"/>
            <a:ext cx="5321373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1100">
                <a:solidFill>
                  <a:srgbClr val="FF428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en-US" dirty="0"/>
              <a:t>    </a:t>
            </a:r>
            <a:r>
              <a:rPr dirty="0" err="1"/>
              <a:t>Все</a:t>
            </a:r>
            <a:r>
              <a:rPr dirty="0"/>
              <a:t> </a:t>
            </a:r>
            <a:r>
              <a:rPr dirty="0" err="1"/>
              <a:t>права</a:t>
            </a:r>
            <a:r>
              <a:rPr dirty="0"/>
              <a:t> </a:t>
            </a:r>
            <a:r>
              <a:rPr dirty="0" err="1"/>
              <a:t>защищены</a:t>
            </a:r>
            <a:r>
              <a:rPr lang="en-US" dirty="0"/>
              <a:t> </a:t>
            </a:r>
            <a:r>
              <a:rPr lang="ru-RU" dirty="0"/>
              <a:t> </a:t>
            </a:r>
            <a:r>
              <a:rPr lang="en-US" b="1" dirty="0">
                <a:solidFill>
                  <a:schemeClr val="bg1"/>
                </a:solidFill>
              </a:rPr>
              <a:t> | </a:t>
            </a:r>
            <a:r>
              <a:rPr sz="1000" b="1" dirty="0" err="1">
                <a:solidFill>
                  <a:srgbClr val="1EB4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Патент</a:t>
            </a:r>
            <a:r>
              <a:rPr sz="1000" dirty="0">
                <a:solidFill>
                  <a:srgbClr val="00A7E2"/>
                </a:solidFill>
              </a:rPr>
              <a:t> </a:t>
            </a:r>
            <a:r>
              <a:rPr sz="9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№2018612872 </a:t>
            </a:r>
            <a:r>
              <a:rPr sz="900" dirty="0" err="1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от</a:t>
            </a:r>
            <a:r>
              <a:rPr sz="9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01.03.2018 г</a:t>
            </a:r>
            <a:r>
              <a:rPr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.  </a:t>
            </a:r>
            <a:endParaRPr lang="ru-RU" sz="1000" dirty="0">
              <a:solidFill>
                <a:srgbClr val="FFFFFF"/>
              </a:solidFill>
              <a:latin typeface="Open Sans Regular"/>
              <a:ea typeface="Open Sans Regular"/>
              <a:cs typeface="Open Sans Regular"/>
              <a:sym typeface="Open Sans Regular"/>
            </a:endParaRPr>
          </a:p>
          <a:p>
            <a:pPr>
              <a:defRPr sz="1100">
                <a:solidFill>
                  <a:srgbClr val="FF4286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                                              </a:t>
            </a:r>
            <a:r>
              <a:rPr lang="en-US"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    </a:t>
            </a:r>
            <a:r>
              <a:rPr lang="en-US" sz="1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Regular"/>
              </a:rPr>
              <a:t>| </a:t>
            </a:r>
            <a:r>
              <a:rPr sz="1000" b="1" dirty="0" err="1">
                <a:solidFill>
                  <a:srgbClr val="1EB4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Товарный</a:t>
            </a:r>
            <a:r>
              <a:rPr sz="1000" b="1" dirty="0">
                <a:solidFill>
                  <a:srgbClr val="1EB4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b="1" dirty="0" err="1">
                <a:solidFill>
                  <a:srgbClr val="1EB4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знак</a:t>
            </a:r>
            <a:r>
              <a:rPr sz="1000" b="1" dirty="0">
                <a:solidFill>
                  <a:srgbClr val="1EB4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№715218 </a:t>
            </a:r>
            <a:r>
              <a:rPr sz="1000" dirty="0" err="1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от</a:t>
            </a:r>
            <a:r>
              <a:rPr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 07.06.2019 г.  </a:t>
            </a:r>
            <a:endParaRPr sz="1000" dirty="0">
              <a:solidFill>
                <a:srgbClr val="FFFFFF"/>
              </a:solidFill>
            </a:endParaRPr>
          </a:p>
          <a:p>
            <a:pPr>
              <a:defRPr sz="1000">
                <a:solidFill>
                  <a:srgbClr val="00A7E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ru-RU" sz="1000" b="1" dirty="0">
                <a:solidFill>
                  <a:srgbClr val="00A7E2"/>
                </a:solidFill>
              </a:rPr>
              <a:t>                                                    </a:t>
            </a:r>
            <a:r>
              <a:rPr lang="en-US" sz="1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| </a:t>
            </a:r>
            <a:r>
              <a:rPr lang="ru-RU" sz="1000" b="1" dirty="0">
                <a:solidFill>
                  <a:srgbClr val="1EB4FF"/>
                </a:solidFill>
                <a:latin typeface="Open Sans 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Промышленный образец</a:t>
            </a:r>
            <a:r>
              <a:rPr lang="ru-RU" sz="1000" b="1" u="sng" dirty="0">
                <a:solidFill>
                  <a:srgbClr val="1EB4FF"/>
                </a:solidFill>
                <a:latin typeface="Open Sans 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00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№120651 от 21.07.2020 г</a:t>
            </a:r>
            <a:r>
              <a:rPr lang="ru-RU" sz="1050" dirty="0">
                <a:solidFill>
                  <a:srgbClr val="FFFFFF"/>
                </a:solidFill>
                <a:latin typeface="Open Sans Regular"/>
                <a:ea typeface="Open Sans Regular"/>
                <a:cs typeface="Open Sans Regular"/>
                <a:sym typeface="Open Sans Regular"/>
              </a:rPr>
              <a:t>. </a:t>
            </a:r>
          </a:p>
          <a:p>
            <a:pPr>
              <a:defRPr sz="1000">
                <a:solidFill>
                  <a:srgbClr val="00A7E2"/>
                </a:solidFill>
                <a:latin typeface="Open Sans Regular"/>
                <a:ea typeface="Open Sans Regular"/>
                <a:cs typeface="Open Sans Regular"/>
                <a:sym typeface="Open Sans Regular"/>
              </a:defRPr>
            </a:pPr>
            <a:r>
              <a:rPr lang="ru-RU" dirty="0"/>
              <a:t>                                                    </a:t>
            </a:r>
            <a:r>
              <a:rPr lang="en-US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| </a:t>
            </a:r>
            <a:r>
              <a:rPr lang="en-US" b="1" dirty="0"/>
              <a:t>Tel</a:t>
            </a:r>
            <a:r>
              <a:rPr lang="ru-RU" b="1" dirty="0"/>
              <a:t>:</a:t>
            </a:r>
            <a:r>
              <a:rPr dirty="0"/>
              <a:t> </a:t>
            </a:r>
            <a:r>
              <a:rPr dirty="0">
                <a:solidFill>
                  <a:srgbClr val="FF4286"/>
                </a:solidFill>
              </a:rPr>
              <a:t>8 800 500 98 89 </a:t>
            </a:r>
            <a:r>
              <a:rPr dirty="0">
                <a:solidFill>
                  <a:srgbClr val="FFFFFF"/>
                </a:solidFill>
              </a:rPr>
              <a:t>/</a:t>
            </a:r>
            <a:r>
              <a:rPr dirty="0"/>
              <a:t> </a:t>
            </a:r>
            <a:r>
              <a:rPr lang="en-US" dirty="0">
                <a:solidFill>
                  <a:schemeClr val="bg1"/>
                </a:solidFill>
              </a:rPr>
              <a:t>mail</a:t>
            </a:r>
            <a:r>
              <a:rPr lang="ru-RU" dirty="0">
                <a:solidFill>
                  <a:schemeClr val="bg1"/>
                </a:solidFill>
              </a:rPr>
              <a:t>: </a:t>
            </a:r>
            <a:r>
              <a:rPr dirty="0"/>
              <a:t>marketing@crm.su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70E60D-96C5-4FE1-BAF6-376C6108F8AC}"/>
              </a:ext>
            </a:extLst>
          </p:cNvPr>
          <p:cNvSpPr txBox="1"/>
          <p:nvPr/>
        </p:nvSpPr>
        <p:spPr>
          <a:xfrm>
            <a:off x="732919" y="1746759"/>
            <a:ext cx="46769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Стоимость </a:t>
            </a:r>
            <a:r>
              <a:rPr lang="en-US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 </a:t>
            </a:r>
            <a:r>
              <a:rPr lang="ru-RU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подключения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EF69F6-A048-457E-94B5-22FDF69096C0}"/>
              </a:ext>
            </a:extLst>
          </p:cNvPr>
          <p:cNvSpPr txBox="1"/>
          <p:nvPr/>
        </p:nvSpPr>
        <p:spPr>
          <a:xfrm>
            <a:off x="740998" y="2498947"/>
            <a:ext cx="467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месяц         3</a:t>
            </a:r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</a:t>
            </a:r>
            <a:r>
              <a:rPr lang="ru-RU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900 ₽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1E13D5-6D88-46FD-BC69-3F5E5044B9A8}"/>
              </a:ext>
            </a:extLst>
          </p:cNvPr>
          <p:cNvSpPr txBox="1"/>
          <p:nvPr/>
        </p:nvSpPr>
        <p:spPr>
          <a:xfrm>
            <a:off x="740998" y="3034020"/>
            <a:ext cx="4660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ru-RU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месяца       93 900 ₽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05D73-E4F8-4AE3-98A9-E91ED1E9A810}"/>
              </a:ext>
            </a:extLst>
          </p:cNvPr>
          <p:cNvSpPr txBox="1"/>
          <p:nvPr/>
        </p:nvSpPr>
        <p:spPr>
          <a:xfrm>
            <a:off x="724839" y="3558249"/>
            <a:ext cx="4857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 месяцев   173 900 ₽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CEA550E-2580-4017-B283-87D358CFDB7D}"/>
              </a:ext>
            </a:extLst>
          </p:cNvPr>
          <p:cNvSpPr txBox="1"/>
          <p:nvPr/>
        </p:nvSpPr>
        <p:spPr>
          <a:xfrm>
            <a:off x="724840" y="4082478"/>
            <a:ext cx="4676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12 месяцев 299 900 ₽</a:t>
            </a:r>
          </a:p>
        </p:txBody>
      </p:sp>
      <p:pic>
        <p:nvPicPr>
          <p:cNvPr id="24" name="Рисунок 23" descr="разделитель.png">
            <a:extLst>
              <a:ext uri="{FF2B5EF4-FFF2-40B4-BE49-F238E27FC236}">
                <a16:creationId xmlns:a16="http://schemas.microsoft.com/office/drawing/2014/main" id="{5010033B-B542-42EB-830F-215DF7F213E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270" y="2175126"/>
            <a:ext cx="9144000" cy="91980"/>
          </a:xfrm>
          <a:prstGeom prst="rect">
            <a:avLst/>
          </a:prstGeom>
        </p:spPr>
      </p:pic>
      <p:pic>
        <p:nvPicPr>
          <p:cNvPr id="18" name="Рисунок 17" descr="разделитель.png">
            <a:extLst>
              <a:ext uri="{FF2B5EF4-FFF2-40B4-BE49-F238E27FC236}">
                <a16:creationId xmlns:a16="http://schemas.microsoft.com/office/drawing/2014/main" id="{B0EA1A8C-ED94-45A5-B1FE-EB5E1AB64AF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320100" y="3592972"/>
            <a:ext cx="2376264" cy="4571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FCFEAAC-1315-4625-90EA-FD939DDEF996}"/>
              </a:ext>
            </a:extLst>
          </p:cNvPr>
          <p:cNvSpPr txBox="1"/>
          <p:nvPr/>
        </p:nvSpPr>
        <p:spPr>
          <a:xfrm>
            <a:off x="6000991" y="3098261"/>
            <a:ext cx="313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экономия</a:t>
            </a:r>
            <a:r>
              <a:rPr lang="ru-RU" sz="24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25 800 </a:t>
            </a:r>
            <a:r>
              <a:rPr lang="ru-RU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₽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6DC8585-220B-4D50-800F-D41AA6678DB4}"/>
              </a:ext>
            </a:extLst>
          </p:cNvPr>
          <p:cNvSpPr txBox="1"/>
          <p:nvPr/>
        </p:nvSpPr>
        <p:spPr>
          <a:xfrm>
            <a:off x="6000990" y="3583755"/>
            <a:ext cx="313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экономия</a:t>
            </a:r>
            <a:r>
              <a:rPr lang="ru-RU" sz="24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65 500 </a:t>
            </a:r>
            <a:r>
              <a:rPr lang="ru-RU" sz="20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₽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E25C78F-389A-40F9-8C83-FB1D28B0D131}"/>
              </a:ext>
            </a:extLst>
          </p:cNvPr>
          <p:cNvSpPr txBox="1"/>
          <p:nvPr/>
        </p:nvSpPr>
        <p:spPr>
          <a:xfrm>
            <a:off x="5975569" y="4075054"/>
            <a:ext cx="313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экономия</a:t>
            </a:r>
            <a:r>
              <a:rPr lang="ru-RU" sz="24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178 900 </a:t>
            </a:r>
            <a:r>
              <a:rPr lang="ru-RU" sz="2000" i="1" dirty="0">
                <a:solidFill>
                  <a:srgbClr val="1EB4FF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₽</a:t>
            </a:r>
          </a:p>
        </p:txBody>
      </p:sp>
      <p:sp>
        <p:nvSpPr>
          <p:cNvPr id="25" name="Сквиркл">
            <a:extLst>
              <a:ext uri="{FF2B5EF4-FFF2-40B4-BE49-F238E27FC236}">
                <a16:creationId xmlns:a16="http://schemas.microsoft.com/office/drawing/2014/main" id="{ACC6B13F-1FA5-49E7-BCBC-22B00C6E3B0B}"/>
              </a:ext>
            </a:extLst>
          </p:cNvPr>
          <p:cNvSpPr/>
          <p:nvPr/>
        </p:nvSpPr>
        <p:spPr>
          <a:xfrm>
            <a:off x="5820463" y="3155915"/>
            <a:ext cx="2812959" cy="348401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6" name="Сквиркл">
            <a:extLst>
              <a:ext uri="{FF2B5EF4-FFF2-40B4-BE49-F238E27FC236}">
                <a16:creationId xmlns:a16="http://schemas.microsoft.com/office/drawing/2014/main" id="{B48D0E66-5AB6-4FB1-84C2-F66CF7E22DAA}"/>
              </a:ext>
            </a:extLst>
          </p:cNvPr>
          <p:cNvSpPr/>
          <p:nvPr/>
        </p:nvSpPr>
        <p:spPr>
          <a:xfrm>
            <a:off x="5820462" y="3647214"/>
            <a:ext cx="2812959" cy="348401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27" name="Сквиркл">
            <a:extLst>
              <a:ext uri="{FF2B5EF4-FFF2-40B4-BE49-F238E27FC236}">
                <a16:creationId xmlns:a16="http://schemas.microsoft.com/office/drawing/2014/main" id="{264B0B85-E3BE-4951-B9E6-374384D3D409}"/>
              </a:ext>
            </a:extLst>
          </p:cNvPr>
          <p:cNvSpPr/>
          <p:nvPr/>
        </p:nvSpPr>
        <p:spPr>
          <a:xfrm>
            <a:off x="5822198" y="4128169"/>
            <a:ext cx="2812959" cy="348401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0" name="Сквиркл">
            <a:hlinkClick r:id="rId8"/>
            <a:extLst>
              <a:ext uri="{FF2B5EF4-FFF2-40B4-BE49-F238E27FC236}">
                <a16:creationId xmlns:a16="http://schemas.microsoft.com/office/drawing/2014/main" id="{D5054FCB-9A71-4392-824B-5F911420696D}"/>
              </a:ext>
            </a:extLst>
          </p:cNvPr>
          <p:cNvSpPr/>
          <p:nvPr/>
        </p:nvSpPr>
        <p:spPr>
          <a:xfrm>
            <a:off x="4285983" y="4998852"/>
            <a:ext cx="4347438" cy="403164"/>
          </a:xfrm>
          <a:prstGeom prst="roundRect">
            <a:avLst>
              <a:gd name="adj" fmla="val 11891"/>
            </a:avLst>
          </a:prstGeom>
          <a:gradFill>
            <a:gsLst>
              <a:gs pos="0">
                <a:srgbClr val="6CADF2"/>
              </a:gs>
              <a:gs pos="54198">
                <a:srgbClr val="4385D3"/>
              </a:gs>
              <a:gs pos="100000">
                <a:srgbClr val="2B63AB"/>
              </a:gs>
            </a:gsLst>
            <a:lin ang="5400000"/>
          </a:gradFill>
          <a:ln w="12700">
            <a:solidFill>
              <a:schemeClr val="accent1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1" name="Сквиркл">
            <a:hlinkClick r:id="rId9"/>
            <a:extLst>
              <a:ext uri="{FF2B5EF4-FFF2-40B4-BE49-F238E27FC236}">
                <a16:creationId xmlns:a16="http://schemas.microsoft.com/office/drawing/2014/main" id="{9D60FEB4-3AE6-4B75-B0E5-BD10DF560047}"/>
              </a:ext>
            </a:extLst>
          </p:cNvPr>
          <p:cNvSpPr/>
          <p:nvPr/>
        </p:nvSpPr>
        <p:spPr>
          <a:xfrm>
            <a:off x="818717" y="5001918"/>
            <a:ext cx="3312425" cy="403164"/>
          </a:xfrm>
          <a:prstGeom prst="roundRect">
            <a:avLst>
              <a:gd name="adj" fmla="val 11891"/>
            </a:avLst>
          </a:prstGeom>
          <a:gradFill>
            <a:gsLst>
              <a:gs pos="0">
                <a:srgbClr val="80E9C4"/>
              </a:gs>
              <a:gs pos="53282">
                <a:srgbClr val="5BB995"/>
              </a:gs>
              <a:gs pos="100000">
                <a:srgbClr val="377A5F"/>
              </a:gs>
            </a:gsLst>
            <a:lin ang="5400000"/>
          </a:gradFill>
          <a:ln w="12700">
            <a:solidFill>
              <a:srgbClr val="82EAC6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2" name="TextBox 5">
            <a:extLst>
              <a:ext uri="{FF2B5EF4-FFF2-40B4-BE49-F238E27FC236}">
                <a16:creationId xmlns:a16="http://schemas.microsoft.com/office/drawing/2014/main" id="{5B9F3311-98CA-4F18-BE14-1F05B4C2368E}"/>
              </a:ext>
            </a:extLst>
          </p:cNvPr>
          <p:cNvSpPr txBox="1"/>
          <p:nvPr/>
        </p:nvSpPr>
        <p:spPr>
          <a:xfrm>
            <a:off x="970923" y="5038187"/>
            <a:ext cx="331242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600" dirty="0"/>
              <a:t>Запросить</a:t>
            </a:r>
            <a:r>
              <a:rPr lang="en-US" sz="1600" dirty="0"/>
              <a:t> </a:t>
            </a:r>
            <a:r>
              <a:rPr lang="ru-RU" sz="1600" dirty="0"/>
              <a:t>документацию </a:t>
            </a:r>
            <a:r>
              <a:rPr lang="en-US" sz="1600" dirty="0"/>
              <a:t>API</a:t>
            </a:r>
            <a:endParaRPr sz="1600" dirty="0"/>
          </a:p>
        </p:txBody>
      </p:sp>
      <p:sp>
        <p:nvSpPr>
          <p:cNvPr id="33" name="TextBox 5">
            <a:extLst>
              <a:ext uri="{FF2B5EF4-FFF2-40B4-BE49-F238E27FC236}">
                <a16:creationId xmlns:a16="http://schemas.microsoft.com/office/drawing/2014/main" id="{0D505D61-61A5-4EC4-89B4-6F4BBFDF967B}"/>
              </a:ext>
            </a:extLst>
          </p:cNvPr>
          <p:cNvSpPr txBox="1"/>
          <p:nvPr/>
        </p:nvSpPr>
        <p:spPr>
          <a:xfrm>
            <a:off x="4578486" y="5031157"/>
            <a:ext cx="4255506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360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defRPr>
            </a:pPr>
            <a:r>
              <a:rPr lang="ru-RU" sz="1600" dirty="0"/>
              <a:t>Подать заявку на бесплатный доступ</a:t>
            </a:r>
            <a:endParaRPr sz="1600" dirty="0"/>
          </a:p>
        </p:txBody>
      </p:sp>
      <p:sp>
        <p:nvSpPr>
          <p:cNvPr id="34" name="Сквиркл">
            <a:extLst>
              <a:ext uri="{FF2B5EF4-FFF2-40B4-BE49-F238E27FC236}">
                <a16:creationId xmlns:a16="http://schemas.microsoft.com/office/drawing/2014/main" id="{3DB8599F-01FD-4F4E-8755-0303BD54E11B}"/>
              </a:ext>
            </a:extLst>
          </p:cNvPr>
          <p:cNvSpPr/>
          <p:nvPr/>
        </p:nvSpPr>
        <p:spPr>
          <a:xfrm>
            <a:off x="821353" y="4998852"/>
            <a:ext cx="3309790" cy="411348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  <p:sp>
        <p:nvSpPr>
          <p:cNvPr id="35" name="Сквиркл">
            <a:extLst>
              <a:ext uri="{FF2B5EF4-FFF2-40B4-BE49-F238E27FC236}">
                <a16:creationId xmlns:a16="http://schemas.microsoft.com/office/drawing/2014/main" id="{376BD258-9C16-4E03-B895-FFFF94AD8679}"/>
              </a:ext>
            </a:extLst>
          </p:cNvPr>
          <p:cNvSpPr/>
          <p:nvPr/>
        </p:nvSpPr>
        <p:spPr>
          <a:xfrm>
            <a:off x="4288617" y="4998852"/>
            <a:ext cx="4344803" cy="411348"/>
          </a:xfrm>
          <a:prstGeom prst="roundRect">
            <a:avLst>
              <a:gd name="adj" fmla="val 15000"/>
            </a:avLst>
          </a:prstGeom>
          <a:ln w="12700">
            <a:solidFill>
              <a:srgbClr val="FFFFFF"/>
            </a:solidFill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3504</TotalTime>
  <Words>682</Words>
  <Application>Microsoft Office PowerPoint</Application>
  <PresentationFormat>Экран (4:3)</PresentationFormat>
  <Paragraphs>113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Calibri</vt:lpstr>
      <vt:lpstr>Open Sans</vt:lpstr>
      <vt:lpstr>Open Sans </vt:lpstr>
      <vt:lpstr>Open Sans   </vt:lpstr>
      <vt:lpstr>Open Sans Bold</vt:lpstr>
      <vt:lpstr>Open Sans Light</vt:lpstr>
      <vt:lpstr>Open Sans Regular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Островский Станислав</dc:creator>
  <cp:lastModifiedBy>Станислав Островский</cp:lastModifiedBy>
  <cp:revision>301</cp:revision>
  <dcterms:created xsi:type="dcterms:W3CDTF">2019-02-02T12:22:45Z</dcterms:created>
  <dcterms:modified xsi:type="dcterms:W3CDTF">2025-09-10T10:27:15Z</dcterms:modified>
</cp:coreProperties>
</file>